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4" r:id="rId2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4386452A-BFA5-4640-B2B4-DBE02ECDEDEF}">
  <a:tblStyle styleId="{4386452A-BFA5-4640-B2B4-DBE02ECDEDE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153BAE3-5762-4109-95EF-AF2EC73A24F4}"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8" d="100"/>
          <a:sy n="108" d="100"/>
        </p:scale>
        <p:origin x="-592" y="-520"/>
      </p:cViewPr>
      <p:guideLst>
        <p:guide orient="horz"/>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84443851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97af003f69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97af003f6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97646aa112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97646aa112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58d3b44f08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58d3b44f0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419515fe0b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97646aa112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97646aa112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97af003f69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97af003f6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97af003f69_0_26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97af003f69_0_2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58d3b44f08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58d3b44f08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58d3b44f08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97af003f69_0_27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97af003f69_0_27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340422e078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58d3b44f08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58d3b44f08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41abfbaf28_3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41abfbaf28_3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97af003f69_0_27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97af003f69_0_27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419515fe0b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419515fe0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97646aa112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97646aa112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97646aa112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97646aa112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97646aa112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97646aa112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97646aa112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97646aa112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97af003f69_0_27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97af003f69_0_2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58d3b44f08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58d3b44f0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58d3b44f0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5465e7bc0b_1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9768d6b8f0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9768d6b8f0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58d3b44f08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41abfbaf28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41abfbaf28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58d3b44f08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600">
                <a:solidFill>
                  <a:srgbClr val="292929"/>
                </a:solidFill>
                <a:highlight>
                  <a:srgbClr val="FFFFFF"/>
                </a:highlight>
                <a:latin typeface="Georgia"/>
                <a:ea typeface="Georgia"/>
                <a:cs typeface="Georgia"/>
                <a:sym typeface="Georgia"/>
              </a:rPr>
              <a:t>PCA: is not a feature selection. Rather, it is a feature combination technique. Because each PC is a weighted additive combination of all the columns in the original dataset.</a:t>
            </a: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400" b="1">
              <a:solidFill>
                <a:schemeClr val="dk1"/>
              </a:solidFill>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3">
  <p:cSld name="CUSTOM_22">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6" name="Google Shape;66;p11"/>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ix Columns">
  <p:cSld name="CUSTOM_25">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70" name="Google Shape;70;p1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1" name="Google Shape;71;p1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2" name="Google Shape;72;p1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3" name="Google Shape;73;p1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4" name="Google Shape;74;p1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5" name="Google Shape;75;p1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6" name="Google Shape;76;p1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7" name="Google Shape;77;p1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8" name="Google Shape;78;p1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9" name="Google Shape;79;p1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0" name="Google Shape;80;p1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81" name="Google Shape;81;p1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lumns">
  <p:cSld name="CUSTOM_25_1">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84" name="Google Shape;84;p13"/>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5" name="Google Shape;85;p13"/>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6" name="Google Shape;86;p13"/>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7" name="Google Shape;87;p13"/>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2">
  <p:cSld name="CUSTOM_15_1">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4">
  <p:cSld name="CUSTOM_27">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92" name="Google Shape;92;p15"/>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ur Columns">
  <p:cSld name="CUSTOM_28">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6" name="Google Shape;96;p16"/>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97" name="Google Shape;97;p16"/>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8" name="Google Shape;98;p16"/>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99" name="Google Shape;99;p16"/>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0" name="Google Shape;100;p16"/>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1" name="Google Shape;101;p16"/>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02" name="Google Shape;102;p16"/>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3" name="Google Shape;103;p16"/>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title">
  <p:cSld name="CUSTOM_29">
    <p:spTree>
      <p:nvGrpSpPr>
        <p:cNvPr id="1" name="Shape 104"/>
        <p:cNvGrpSpPr/>
        <p:nvPr/>
      </p:nvGrpSpPr>
      <p:grpSpPr>
        <a:xfrm>
          <a:off x="0" y="0"/>
          <a:ext cx="0" cy="0"/>
          <a:chOff x="0" y="0"/>
          <a:chExt cx="0" cy="0"/>
        </a:xfrm>
      </p:grpSpPr>
      <p:sp>
        <p:nvSpPr>
          <p:cNvPr id="105" name="Google Shape;105;p17"/>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5">
  <p:cSld name="CUSTOM_30">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8"/>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08" name="Google Shape;108;p18"/>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3">
  <p:cSld name="CUSTOM_15_1_1">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4">
  <p:cSld name="CUSTOM_15_1_1_1">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6">
  <p:cSld name="CUSTOM_31">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1"/>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116" name="Google Shape;116;p21"/>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5">
  <p:cSld name="CUSTOM_15_1_1_1_1">
    <p:bg>
      <p:bgPr>
        <a:blipFill>
          <a:blip r:embed="rId2">
            <a:alphaModFix/>
          </a:blip>
          <a:stretch>
            <a:fillRect/>
          </a:stretch>
        </a:blipFill>
        <a:effectLst/>
      </p:bgPr>
    </p:bg>
    <p:spTree>
      <p:nvGrpSpPr>
        <p:cNvPr id="1" name="Shape 118"/>
        <p:cNvGrpSpPr/>
        <p:nvPr/>
      </p:nvGrpSpPr>
      <p:grpSpPr>
        <a:xfrm>
          <a:off x="0" y="0"/>
          <a:ext cx="0" cy="0"/>
          <a:chOff x="0" y="0"/>
          <a:chExt cx="0" cy="0"/>
        </a:xfrm>
      </p:grpSpPr>
      <p:sp>
        <p:nvSpPr>
          <p:cNvPr id="119" name="Google Shape;119;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32">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22" name="Google Shape;122;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23"/>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lang="en" sz="1000" b="1">
                <a:solidFill>
                  <a:schemeClr val="dk1"/>
                </a:solidFill>
                <a:uFill>
                  <a:noFill/>
                </a:uFill>
                <a:latin typeface="Roboto Condensed"/>
                <a:ea typeface="Roboto Condensed"/>
                <a:cs typeface="Roboto Condensed"/>
                <a:sym typeface="Roboto Condensed"/>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000">
                <a:solidFill>
                  <a:schemeClr val="dk1"/>
                </a:solidFill>
                <a:latin typeface="Roboto Condensed Light"/>
                <a:ea typeface="Roboto Condensed Light"/>
                <a:cs typeface="Roboto Condensed Light"/>
                <a:sym typeface="Roboto Condensed Light"/>
              </a:rPr>
              <a:t>, including icons by </a:t>
            </a:r>
            <a:r>
              <a:rPr lang="en" sz="1000" b="1">
                <a:solidFill>
                  <a:schemeClr val="dk1"/>
                </a:solidFill>
                <a:uFill>
                  <a:noFill/>
                </a:uFill>
                <a:latin typeface="Roboto Condensed"/>
                <a:ea typeface="Roboto Condensed"/>
                <a:cs typeface="Roboto Condensed"/>
                <a:sym typeface="Roboto Condensed"/>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lang="en" sz="1000" b="1">
                <a:solidFill>
                  <a:schemeClr val="dk1"/>
                </a:solidFill>
                <a:uFill>
                  <a:noFill/>
                </a:uFill>
                <a:latin typeface="Roboto Condensed"/>
                <a:ea typeface="Roboto Condensed"/>
                <a:cs typeface="Roboto Condensed"/>
                <a:sym typeface="Roboto Condensed"/>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dk1"/>
                </a:solidFill>
                <a:latin typeface="Roboto Condensed"/>
                <a:ea typeface="Roboto Condensed"/>
                <a:cs typeface="Roboto Condensed"/>
                <a:sym typeface="Roboto Condensed"/>
              </a:rPr>
              <a:t>Please keep this slide for attribution.</a:t>
            </a:r>
            <a:endParaRPr sz="900" b="1">
              <a:solidFill>
                <a:schemeClr val="dk1"/>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p:cSld name="CUSTOM_12">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37" name="Google Shape;37;p5"/>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2">
  <p:cSld name="CUSTOM_21">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42" name="Google Shape;4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 photo">
  <p:cSld name="CUSTOM_2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rgbClr val="000000"/>
              </a:buClr>
              <a:buSzPts val="2000"/>
              <a:buNone/>
              <a:defRPr sz="2000">
                <a:solidFill>
                  <a:srgbClr val="000000"/>
                </a:solidFill>
              </a:defRPr>
            </a:lvl2pPr>
            <a:lvl3pPr lvl="2" algn="r" rtl="0">
              <a:spcBef>
                <a:spcPts val="0"/>
              </a:spcBef>
              <a:spcAft>
                <a:spcPts val="0"/>
              </a:spcAft>
              <a:buClr>
                <a:srgbClr val="000000"/>
              </a:buClr>
              <a:buSzPts val="2000"/>
              <a:buNone/>
              <a:defRPr sz="2000">
                <a:solidFill>
                  <a:srgbClr val="000000"/>
                </a:solidFill>
              </a:defRPr>
            </a:lvl3pPr>
            <a:lvl4pPr lvl="3" algn="r" rtl="0">
              <a:spcBef>
                <a:spcPts val="0"/>
              </a:spcBef>
              <a:spcAft>
                <a:spcPts val="0"/>
              </a:spcAft>
              <a:buClr>
                <a:srgbClr val="000000"/>
              </a:buClr>
              <a:buSzPts val="2000"/>
              <a:buNone/>
              <a:defRPr sz="2000">
                <a:solidFill>
                  <a:srgbClr val="000000"/>
                </a:solidFill>
              </a:defRPr>
            </a:lvl4pPr>
            <a:lvl5pPr lvl="4" algn="r" rtl="0">
              <a:spcBef>
                <a:spcPts val="0"/>
              </a:spcBef>
              <a:spcAft>
                <a:spcPts val="0"/>
              </a:spcAft>
              <a:buClr>
                <a:srgbClr val="000000"/>
              </a:buClr>
              <a:buSzPts val="2000"/>
              <a:buNone/>
              <a:defRPr sz="2000">
                <a:solidFill>
                  <a:srgbClr val="000000"/>
                </a:solidFill>
              </a:defRPr>
            </a:lvl5pPr>
            <a:lvl6pPr lvl="5" algn="r" rtl="0">
              <a:spcBef>
                <a:spcPts val="0"/>
              </a:spcBef>
              <a:spcAft>
                <a:spcPts val="0"/>
              </a:spcAft>
              <a:buClr>
                <a:srgbClr val="000000"/>
              </a:buClr>
              <a:buSzPts val="2000"/>
              <a:buNone/>
              <a:defRPr sz="2000">
                <a:solidFill>
                  <a:srgbClr val="000000"/>
                </a:solidFill>
              </a:defRPr>
            </a:lvl6pPr>
            <a:lvl7pPr lvl="6" algn="r" rtl="0">
              <a:spcBef>
                <a:spcPts val="0"/>
              </a:spcBef>
              <a:spcAft>
                <a:spcPts val="0"/>
              </a:spcAft>
              <a:buClr>
                <a:srgbClr val="000000"/>
              </a:buClr>
              <a:buSzPts val="2000"/>
              <a:buNone/>
              <a:defRPr sz="2000">
                <a:solidFill>
                  <a:srgbClr val="000000"/>
                </a:solidFill>
              </a:defRPr>
            </a:lvl7pPr>
            <a:lvl8pPr lvl="7" algn="r" rtl="0">
              <a:spcBef>
                <a:spcPts val="0"/>
              </a:spcBef>
              <a:spcAft>
                <a:spcPts val="0"/>
              </a:spcAft>
              <a:buClr>
                <a:srgbClr val="000000"/>
              </a:buClr>
              <a:buSzPts val="2000"/>
              <a:buNone/>
              <a:defRPr sz="2000">
                <a:solidFill>
                  <a:srgbClr val="000000"/>
                </a:solidFill>
              </a:defRPr>
            </a:lvl8pPr>
            <a:lvl9pPr lvl="8" algn="r" rtl="0">
              <a:spcBef>
                <a:spcPts val="0"/>
              </a:spcBef>
              <a:spcAft>
                <a:spcPts val="0"/>
              </a:spcAft>
              <a:buClr>
                <a:srgbClr val="000000"/>
              </a:buClr>
              <a:buSzPts val="2000"/>
              <a:buNone/>
              <a:defRPr sz="2000">
                <a:solidFill>
                  <a:srgbClr val="000000"/>
                </a:solidFill>
              </a:defRPr>
            </a:lvl9pPr>
          </a:lstStyle>
          <a:p>
            <a:endParaRPr/>
          </a:p>
        </p:txBody>
      </p:sp>
      <p:sp>
        <p:nvSpPr>
          <p:cNvPr id="46" name="Google Shape;46;p8"/>
          <p:cNvSpPr txBox="1">
            <a:spLocks noGrp="1"/>
          </p:cNvSpPr>
          <p:nvPr>
            <p:ph type="subTitle" idx="1"/>
          </p:nvPr>
        </p:nvSpPr>
        <p:spPr>
          <a:xfrm>
            <a:off x="1179233" y="3058425"/>
            <a:ext cx="30951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solidFill>
                  <a:srgbClr val="000000"/>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47" name="Google Shape;47;p8"/>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p:cSld name="CUSTOM_26">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0" name="Google Shape;50;p9"/>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2" name="Google Shape;52;p9"/>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4" name="Google Shape;54;p9"/>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p:cSld name="CUSTOM_24">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8" name="Google Shape;58;p10"/>
          <p:cNvSpPr txBox="1">
            <a:spLocks noGrp="1"/>
          </p:cNvSpPr>
          <p:nvPr>
            <p:ph type="ctrTitle" idx="2"/>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59" name="Google Shape;59;p1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60" name="Google Shape;60;p10"/>
          <p:cNvSpPr txBox="1">
            <a:spLocks noGrp="1"/>
          </p:cNvSpPr>
          <p:nvPr>
            <p:ph type="ctrTitle" idx="3"/>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61" name="Google Shape;61;p10"/>
          <p:cNvSpPr txBox="1">
            <a:spLocks noGrp="1"/>
          </p:cNvSpPr>
          <p:nvPr>
            <p:ph type="subTitle" idx="4"/>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62" name="Google Shape;62;p10"/>
          <p:cNvSpPr txBox="1">
            <a:spLocks noGrp="1"/>
          </p:cNvSpPr>
          <p:nvPr>
            <p:ph type="ctrTitle" idx="5"/>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63" name="Google Shape;63;p10"/>
          <p:cNvSpPr txBox="1">
            <a:spLocks noGrp="1"/>
          </p:cNvSpPr>
          <p:nvPr>
            <p:ph type="subTitle" idx="6"/>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6"/>
          <p:cNvSpPr txBox="1">
            <a:spLocks noGrp="1"/>
          </p:cNvSpPr>
          <p:nvPr>
            <p:ph type="subTitle" idx="1"/>
          </p:nvPr>
        </p:nvSpPr>
        <p:spPr>
          <a:xfrm>
            <a:off x="3791931" y="2640472"/>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700" b="1" dirty="0">
                <a:latin typeface="Roboto Condensed"/>
                <a:ea typeface="Roboto Condensed"/>
                <a:cs typeface="Roboto Condensed"/>
                <a:sym typeface="Roboto Condensed"/>
              </a:rPr>
              <a:t>Impact of an Incident Prediction Project</a:t>
            </a:r>
            <a:endParaRPr sz="1700" b="1" dirty="0">
              <a:latin typeface="Roboto Condensed"/>
              <a:ea typeface="Roboto Condensed"/>
              <a:cs typeface="Roboto Condensed"/>
              <a:sym typeface="Roboto Condensed"/>
            </a:endParaRPr>
          </a:p>
          <a:p>
            <a:pPr marL="457200" lvl="0" indent="0" algn="r" rtl="0">
              <a:spcBef>
                <a:spcPts val="0"/>
              </a:spcBef>
              <a:spcAft>
                <a:spcPts val="0"/>
              </a:spcAft>
              <a:buNone/>
            </a:pPr>
            <a:r>
              <a:rPr lang="en" sz="1700" b="1" dirty="0">
                <a:latin typeface="Roboto Condensed"/>
                <a:ea typeface="Roboto Condensed"/>
                <a:cs typeface="Roboto Condensed"/>
                <a:sym typeface="Roboto Condensed"/>
              </a:rPr>
              <a:t>- By </a:t>
            </a:r>
            <a:r>
              <a:rPr lang="en" sz="1700" b="1" dirty="0" smtClean="0">
                <a:latin typeface="Roboto Condensed"/>
                <a:ea typeface="Roboto Condensed"/>
                <a:cs typeface="Roboto Condensed"/>
                <a:sym typeface="Roboto Condensed"/>
              </a:rPr>
              <a:t>Ruchita Shanbhag</a:t>
            </a:r>
            <a:endParaRPr sz="1700" b="1" dirty="0">
              <a:latin typeface="Roboto Condensed"/>
              <a:ea typeface="Roboto Condensed"/>
              <a:cs typeface="Roboto Condensed"/>
              <a:sym typeface="Roboto Condensed"/>
            </a:endParaRPr>
          </a:p>
        </p:txBody>
      </p:sp>
      <p:sp>
        <p:nvSpPr>
          <p:cNvPr id="133" name="Google Shape;133;p26"/>
          <p:cNvSpPr txBox="1">
            <a:spLocks noGrp="1"/>
          </p:cNvSpPr>
          <p:nvPr>
            <p:ph type="ctrTitle"/>
          </p:nvPr>
        </p:nvSpPr>
        <p:spPr>
          <a:xfrm>
            <a:off x="1903956" y="999599"/>
            <a:ext cx="6886800" cy="178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434343"/>
                </a:solidFill>
              </a:rPr>
              <a:t>Model Building Phase</a:t>
            </a:r>
            <a:endParaRPr>
              <a:solidFill>
                <a:srgbClr val="434343"/>
              </a:solidFill>
            </a:endParaRPr>
          </a:p>
        </p:txBody>
      </p:sp>
      <p:cxnSp>
        <p:nvCxnSpPr>
          <p:cNvPr id="134" name="Google Shape;134;p26"/>
          <p:cNvCxnSpPr/>
          <p:nvPr/>
        </p:nvCxnSpPr>
        <p:spPr>
          <a:xfrm>
            <a:off x="7057500" y="3458525"/>
            <a:ext cx="2086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5"/>
          <p:cNvSpPr txBox="1">
            <a:spLocks noGrp="1"/>
          </p:cNvSpPr>
          <p:nvPr>
            <p:ph type="ctrTitle" idx="2"/>
          </p:nvPr>
        </p:nvSpPr>
        <p:spPr>
          <a:xfrm>
            <a:off x="1964840" y="191450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Which Technique did we Choose?</a:t>
            </a:r>
            <a:endParaRPr/>
          </a:p>
          <a:p>
            <a:pPr marL="0" lvl="0" indent="0" algn="ctr" rtl="0">
              <a:spcBef>
                <a:spcPts val="0"/>
              </a:spcBef>
              <a:spcAft>
                <a:spcPts val="0"/>
              </a:spcAft>
              <a:buNone/>
            </a:pPr>
            <a:r>
              <a:rPr lang="en"/>
              <a:t>Why?</a:t>
            </a:r>
            <a:endParaRPr/>
          </a:p>
        </p:txBody>
      </p:sp>
      <p:sp>
        <p:nvSpPr>
          <p:cNvPr id="217" name="Google Shape;217;p35"/>
          <p:cNvSpPr txBox="1"/>
          <p:nvPr/>
        </p:nvSpPr>
        <p:spPr>
          <a:xfrm>
            <a:off x="810450" y="3158175"/>
            <a:ext cx="7523100" cy="147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chemeClr val="dk1"/>
                </a:solidFill>
                <a:latin typeface="Exo 2"/>
                <a:ea typeface="Exo 2"/>
                <a:cs typeface="Exo 2"/>
                <a:sym typeface="Exo 2"/>
              </a:rPr>
              <a:t>We Choose Both PCA &amp; LDA Technique</a:t>
            </a:r>
            <a:endParaRPr sz="2400" b="1">
              <a:solidFill>
                <a:schemeClr val="dk1"/>
              </a:solidFill>
              <a:latin typeface="Exo 2"/>
              <a:ea typeface="Exo 2"/>
              <a:cs typeface="Exo 2"/>
              <a:sym typeface="Exo 2"/>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7"/>
                                        </p:tgtEl>
                                        <p:attrNameLst>
                                          <p:attrName>style.visibility</p:attrName>
                                        </p:attrNameLst>
                                      </p:cBhvr>
                                      <p:to>
                                        <p:strVal val="visible"/>
                                      </p:to>
                                    </p:set>
                                    <p:anim calcmode="lin" valueType="num">
                                      <p:cBhvr additive="base">
                                        <p:cTn id="7" dur="2000"/>
                                        <p:tgtEl>
                                          <p:spTgt spid="2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6"/>
          <p:cNvSpPr txBox="1"/>
          <p:nvPr/>
        </p:nvSpPr>
        <p:spPr>
          <a:xfrm>
            <a:off x="232425" y="202100"/>
            <a:ext cx="5173800" cy="5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dk1"/>
                </a:solidFill>
              </a:rPr>
              <a:t>WHY should you we PCA?</a:t>
            </a:r>
            <a:endParaRPr sz="2000" b="1">
              <a:solidFill>
                <a:schemeClr val="dk1"/>
              </a:solidFill>
            </a:endParaRPr>
          </a:p>
        </p:txBody>
      </p:sp>
      <p:sp>
        <p:nvSpPr>
          <p:cNvPr id="223" name="Google Shape;223;p36"/>
          <p:cNvSpPr txBox="1"/>
          <p:nvPr/>
        </p:nvSpPr>
        <p:spPr>
          <a:xfrm>
            <a:off x="0" y="11760"/>
            <a:ext cx="9144000" cy="4915651"/>
          </a:xfrm>
          <a:prstGeom prst="rect">
            <a:avLst/>
          </a:prstGeom>
          <a:noFill/>
          <a:ln>
            <a:noFill/>
          </a:ln>
        </p:spPr>
        <p:txBody>
          <a:bodyPr spcFirstLastPara="1" wrap="square" lIns="91425" tIns="91425" rIns="91425" bIns="91425" anchor="t" anchorCtr="0">
            <a:noAutofit/>
          </a:bodyPr>
          <a:lstStyle/>
          <a:p>
            <a:pPr marL="127000" lvl="0" algn="l" rtl="0">
              <a:lnSpc>
                <a:spcPct val="60000"/>
              </a:lnSpc>
              <a:spcBef>
                <a:spcPts val="3200"/>
              </a:spcBef>
              <a:spcAft>
                <a:spcPts val="0"/>
              </a:spcAft>
              <a:buClr>
                <a:srgbClr val="292929"/>
              </a:buClr>
              <a:buSzPts val="1600"/>
            </a:pPr>
            <a:endParaRPr lang="en" sz="1900" b="1" dirty="0" smtClean="0">
              <a:solidFill>
                <a:schemeClr val="dk1"/>
              </a:solidFill>
            </a:endParaRPr>
          </a:p>
          <a:p>
            <a:pPr marL="469900" lvl="0" indent="-342900">
              <a:lnSpc>
                <a:spcPct val="110000"/>
              </a:lnSpc>
              <a:spcBef>
                <a:spcPts val="3200"/>
              </a:spcBef>
              <a:buClr>
                <a:srgbClr val="292929"/>
              </a:buClr>
              <a:buSzPts val="1600"/>
              <a:buFont typeface="+mj-lt"/>
              <a:buAutoNum type="arabicPeriod"/>
            </a:pPr>
            <a:r>
              <a:rPr lang="en-US" sz="1600" dirty="0"/>
              <a:t>Do you want to reduce the no. of variables, but are not able to identify variables to completely remove from consideration</a:t>
            </a:r>
            <a:r>
              <a:rPr lang="en-US" sz="1600" dirty="0" smtClean="0"/>
              <a:t>?</a:t>
            </a:r>
          </a:p>
          <a:p>
            <a:pPr marL="469900" lvl="0" indent="-342900">
              <a:lnSpc>
                <a:spcPct val="50000"/>
              </a:lnSpc>
              <a:spcBef>
                <a:spcPts val="3200"/>
              </a:spcBef>
              <a:buClr>
                <a:srgbClr val="292929"/>
              </a:buClr>
              <a:buSzPts val="1600"/>
              <a:buFont typeface="+mj-lt"/>
              <a:buAutoNum type="arabicPeriod"/>
            </a:pPr>
            <a:r>
              <a:rPr lang="en-US" sz="1600" dirty="0"/>
              <a:t>Do you want to ensure your variables are independent of one another</a:t>
            </a:r>
            <a:r>
              <a:rPr lang="en-US" sz="1600" dirty="0" smtClean="0"/>
              <a:t>?</a:t>
            </a:r>
          </a:p>
          <a:p>
            <a:pPr marL="469900" lvl="0" indent="-342900">
              <a:lnSpc>
                <a:spcPct val="50000"/>
              </a:lnSpc>
              <a:spcBef>
                <a:spcPts val="3200"/>
              </a:spcBef>
              <a:buClr>
                <a:srgbClr val="292929"/>
              </a:buClr>
              <a:buSzPts val="1600"/>
              <a:buFont typeface="+mj-lt"/>
              <a:buAutoNum type="arabicPeriod"/>
            </a:pPr>
            <a:r>
              <a:rPr lang="en-US" sz="1600" dirty="0"/>
              <a:t>Are you comfortable making your independent variable less interpretable</a:t>
            </a:r>
            <a:r>
              <a:rPr lang="en-US" sz="1600" dirty="0" smtClean="0"/>
              <a:t>?</a:t>
            </a:r>
            <a:endParaRPr lang="en-US" sz="1600" dirty="0"/>
          </a:p>
          <a:p>
            <a:pPr marL="127000" lvl="0">
              <a:lnSpc>
                <a:spcPct val="50000"/>
              </a:lnSpc>
              <a:spcBef>
                <a:spcPts val="3200"/>
              </a:spcBef>
              <a:buClr>
                <a:srgbClr val="292929"/>
              </a:buClr>
              <a:buSzPts val="1600"/>
            </a:pPr>
            <a:r>
              <a:rPr lang="en" sz="2000" b="1" dirty="0" smtClean="0">
                <a:solidFill>
                  <a:schemeClr val="dk1"/>
                </a:solidFill>
              </a:rPr>
              <a:t>WHY </a:t>
            </a:r>
            <a:r>
              <a:rPr lang="en" sz="2000" b="1" dirty="0">
                <a:solidFill>
                  <a:schemeClr val="dk1"/>
                </a:solidFill>
              </a:rPr>
              <a:t>should you use LDA?</a:t>
            </a:r>
            <a:endParaRPr sz="2000" b="1" dirty="0">
              <a:solidFill>
                <a:schemeClr val="dk1"/>
              </a:solidFill>
            </a:endParaRPr>
          </a:p>
          <a:p>
            <a:pPr marL="0" lvl="0" indent="0" algn="l" rtl="0">
              <a:spcBef>
                <a:spcPts val="0"/>
              </a:spcBef>
              <a:spcAft>
                <a:spcPts val="0"/>
              </a:spcAft>
              <a:buNone/>
            </a:pPr>
            <a:endParaRPr sz="1500" dirty="0">
              <a:solidFill>
                <a:srgbClr val="292929"/>
              </a:solidFill>
            </a:endParaRPr>
          </a:p>
          <a:p>
            <a:pPr marL="457200" lvl="0" indent="-330200" algn="l" rtl="0">
              <a:spcBef>
                <a:spcPts val="0"/>
              </a:spcBef>
              <a:spcAft>
                <a:spcPts val="0"/>
              </a:spcAft>
              <a:buClr>
                <a:srgbClr val="292929"/>
              </a:buClr>
              <a:buSzPts val="1600"/>
              <a:buAutoNum type="arabicPeriod"/>
            </a:pPr>
            <a:r>
              <a:rPr lang="en" sz="1600" dirty="0">
                <a:solidFill>
                  <a:srgbClr val="292929"/>
                </a:solidFill>
              </a:rPr>
              <a:t>LDA is a type of Linear combination, a mathematical process using various data items and applying a function to that site to separately analyze multiple classes of objects or items</a:t>
            </a:r>
            <a:r>
              <a:rPr lang="en" sz="1600" dirty="0" smtClean="0">
                <a:solidFill>
                  <a:srgbClr val="292929"/>
                </a:solidFill>
              </a:rPr>
              <a:t>.</a:t>
            </a:r>
          </a:p>
          <a:p>
            <a:pPr marL="457200" lvl="0" indent="-330200" algn="l" rtl="0">
              <a:spcBef>
                <a:spcPts val="0"/>
              </a:spcBef>
              <a:spcAft>
                <a:spcPts val="0"/>
              </a:spcAft>
              <a:buClr>
                <a:srgbClr val="292929"/>
              </a:buClr>
              <a:buSzPts val="1600"/>
              <a:buAutoNum type="arabicPeriod"/>
            </a:pPr>
            <a:endParaRPr sz="1600" dirty="0">
              <a:solidFill>
                <a:srgbClr val="292929"/>
              </a:solidFill>
            </a:endParaRPr>
          </a:p>
          <a:p>
            <a:pPr marL="457200" lvl="0" indent="-330200" algn="l" rtl="0">
              <a:spcBef>
                <a:spcPts val="0"/>
              </a:spcBef>
              <a:spcAft>
                <a:spcPts val="0"/>
              </a:spcAft>
              <a:buClr>
                <a:srgbClr val="292929"/>
              </a:buClr>
              <a:buSzPts val="1600"/>
              <a:buAutoNum type="arabicPeriod"/>
            </a:pPr>
            <a:r>
              <a:rPr lang="en" sz="1600" dirty="0">
                <a:solidFill>
                  <a:srgbClr val="292929"/>
                </a:solidFill>
              </a:rPr>
              <a:t>Fisher’s Linear discriminant, linear discriminant analysis can be useful in areas like image recognition and predictive analysis in marketing</a:t>
            </a:r>
            <a:r>
              <a:rPr lang="en" sz="1600" dirty="0" smtClean="0">
                <a:solidFill>
                  <a:srgbClr val="292929"/>
                </a:solidFill>
              </a:rPr>
              <a:t>.</a:t>
            </a:r>
          </a:p>
          <a:p>
            <a:pPr marL="457200" lvl="0" indent="-330200" algn="l" rtl="0">
              <a:spcBef>
                <a:spcPts val="0"/>
              </a:spcBef>
              <a:spcAft>
                <a:spcPts val="0"/>
              </a:spcAft>
              <a:buClr>
                <a:srgbClr val="292929"/>
              </a:buClr>
              <a:buSzPts val="1600"/>
              <a:buAutoNum type="arabicPeriod"/>
            </a:pPr>
            <a:endParaRPr sz="1600" dirty="0">
              <a:solidFill>
                <a:srgbClr val="292929"/>
              </a:solidFill>
            </a:endParaRPr>
          </a:p>
          <a:p>
            <a:pPr marL="457200" lvl="0" indent="-336550" algn="l" rtl="0">
              <a:spcBef>
                <a:spcPts val="0"/>
              </a:spcBef>
              <a:spcAft>
                <a:spcPts val="0"/>
              </a:spcAft>
              <a:buClr>
                <a:srgbClr val="292929"/>
              </a:buClr>
              <a:buSzPts val="1700"/>
              <a:buAutoNum type="arabicPeriod"/>
            </a:pPr>
            <a:r>
              <a:rPr lang="en" sz="1600" dirty="0">
                <a:solidFill>
                  <a:srgbClr val="292929"/>
                </a:solidFill>
              </a:rPr>
              <a:t>LDA helps in preventative data for more than two classes, when Logistics Regression is not sufficient. The linear Discriminant analysis takes the mean value for each class and considers variants to make predictions assuming a Gaussian distribution.</a:t>
            </a:r>
            <a:endParaRPr sz="1700" dirty="0">
              <a:solidFill>
                <a:srgbClr val="292929"/>
              </a:solidFill>
            </a:endParaRPr>
          </a:p>
          <a:p>
            <a:pPr marL="0" lvl="0" indent="0" algn="l" rtl="0">
              <a:lnSpc>
                <a:spcPct val="115000"/>
              </a:lnSpc>
              <a:spcBef>
                <a:spcPts val="3200"/>
              </a:spcBef>
              <a:spcAft>
                <a:spcPts val="0"/>
              </a:spcAft>
              <a:buNone/>
            </a:pPr>
            <a:endParaRPr dirty="0">
              <a:solidFill>
                <a:srgbClr val="292929"/>
              </a:solidFill>
            </a:endParaRPr>
          </a:p>
          <a:p>
            <a:pPr marL="0" lvl="0" indent="0" algn="l" rtl="0">
              <a:lnSpc>
                <a:spcPct val="115000"/>
              </a:lnSpc>
              <a:spcBef>
                <a:spcPts val="3200"/>
              </a:spcBef>
              <a:spcAft>
                <a:spcPts val="0"/>
              </a:spcAft>
              <a:buNone/>
            </a:pPr>
            <a:endParaRPr dirty="0">
              <a:solidFill>
                <a:srgbClr val="292929"/>
              </a:solidFill>
            </a:endParaRPr>
          </a:p>
          <a:p>
            <a:pPr marL="0" lvl="0" indent="0" algn="l" rtl="0">
              <a:lnSpc>
                <a:spcPct val="115000"/>
              </a:lnSpc>
              <a:spcBef>
                <a:spcPts val="3200"/>
              </a:spcBef>
              <a:spcAft>
                <a:spcPts val="0"/>
              </a:spcAft>
              <a:buNone/>
            </a:pPr>
            <a:endParaRPr dirty="0">
              <a:solidFill>
                <a:srgbClr val="292929"/>
              </a:solidFill>
            </a:endParaRPr>
          </a:p>
          <a:p>
            <a:pPr marL="0" lvl="0" indent="0" algn="l" rtl="0">
              <a:lnSpc>
                <a:spcPct val="115000"/>
              </a:lnSpc>
              <a:spcBef>
                <a:spcPts val="3200"/>
              </a:spcBef>
              <a:spcAft>
                <a:spcPts val="0"/>
              </a:spcAft>
              <a:buClr>
                <a:schemeClr val="accent6"/>
              </a:buClr>
              <a:buSzPts val="1100"/>
              <a:buFont typeface="Arial"/>
              <a:buNone/>
            </a:pPr>
            <a:endParaRPr sz="1500" dirty="0">
              <a:solidFill>
                <a:srgbClr val="292929"/>
              </a:solidFill>
            </a:endParaRPr>
          </a:p>
          <a:p>
            <a:pPr marL="0" lvl="0" indent="0" algn="l" rtl="0">
              <a:spcBef>
                <a:spcPts val="0"/>
              </a:spcBef>
              <a:spcAft>
                <a:spcPts val="0"/>
              </a:spcAft>
              <a:buNone/>
            </a:pPr>
            <a:endParaRPr dirty="0">
              <a:latin typeface="Roboto Condensed Light"/>
              <a:ea typeface="Roboto Condensed Light"/>
              <a:cs typeface="Roboto Condensed Light"/>
              <a:sym typeface="Roboto Condensed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7"/>
          <p:cNvSpPr txBox="1">
            <a:spLocks noGrp="1"/>
          </p:cNvSpPr>
          <p:nvPr>
            <p:ph type="ctrTitle"/>
          </p:nvPr>
        </p:nvSpPr>
        <p:spPr>
          <a:xfrm flipH="1">
            <a:off x="2754550" y="1930075"/>
            <a:ext cx="5195700" cy="1000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accent6"/>
              </a:buClr>
              <a:buSzPts val="1100"/>
              <a:buFont typeface="Arial"/>
              <a:buNone/>
            </a:pPr>
            <a:r>
              <a:rPr lang="en" sz="2400"/>
              <a:t>Train and Test Splitting</a:t>
            </a:r>
            <a:endParaRPr sz="2400"/>
          </a:p>
          <a:p>
            <a:pPr marL="0" lvl="0" indent="0" algn="r" rtl="0">
              <a:spcBef>
                <a:spcPts val="0"/>
              </a:spcBef>
              <a:spcAft>
                <a:spcPts val="0"/>
              </a:spcAft>
              <a:buNone/>
            </a:pPr>
            <a:endParaRPr/>
          </a:p>
        </p:txBody>
      </p:sp>
      <p:sp>
        <p:nvSpPr>
          <p:cNvPr id="229" name="Google Shape;229;p37"/>
          <p:cNvSpPr txBox="1">
            <a:spLocks noGrp="1"/>
          </p:cNvSpPr>
          <p:nvPr>
            <p:ph type="title" idx="2"/>
          </p:nvPr>
        </p:nvSpPr>
        <p:spPr>
          <a:xfrm flipH="1">
            <a:off x="4970943" y="10352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cxnSp>
        <p:nvCxnSpPr>
          <p:cNvPr id="230" name="Google Shape;230;p37"/>
          <p:cNvCxnSpPr/>
          <p:nvPr/>
        </p:nvCxnSpPr>
        <p:spPr>
          <a:xfrm>
            <a:off x="7626825" y="2744700"/>
            <a:ext cx="1560600" cy="0"/>
          </a:xfrm>
          <a:prstGeom prst="straightConnector1">
            <a:avLst/>
          </a:prstGeom>
          <a:noFill/>
          <a:ln w="9525" cap="flat" cmpd="sng">
            <a:solidFill>
              <a:schemeClr val="dk1"/>
            </a:solidFill>
            <a:prstDash val="solid"/>
            <a:round/>
            <a:headEnd type="none" w="med" len="med"/>
            <a:tailEnd type="none" w="med" len="med"/>
          </a:ln>
        </p:spPr>
      </p:cxnSp>
      <p:sp>
        <p:nvSpPr>
          <p:cNvPr id="231" name="Google Shape;231;p37"/>
          <p:cNvSpPr txBox="1">
            <a:spLocks noGrp="1"/>
          </p:cNvSpPr>
          <p:nvPr>
            <p:ph type="subTitle" idx="1"/>
          </p:nvPr>
        </p:nvSpPr>
        <p:spPr>
          <a:xfrm>
            <a:off x="3725343" y="2303389"/>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Sampling and Scaling Methods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8"/>
          <p:cNvSpPr txBox="1"/>
          <p:nvPr/>
        </p:nvSpPr>
        <p:spPr>
          <a:xfrm>
            <a:off x="474925" y="889250"/>
            <a:ext cx="6861600" cy="1222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Feature </a:t>
            </a:r>
            <a:r>
              <a:rPr lang="en" b="1">
                <a:solidFill>
                  <a:schemeClr val="dk1"/>
                </a:solidFill>
              </a:rPr>
              <a:t>Scaling</a:t>
            </a:r>
            <a:r>
              <a:rPr lang="en">
                <a:solidFill>
                  <a:schemeClr val="dk1"/>
                </a:solidFill>
              </a:rPr>
              <a:t> is a technique to standardize the independent features present in the </a:t>
            </a:r>
            <a:r>
              <a:rPr lang="en" b="1">
                <a:solidFill>
                  <a:schemeClr val="dk1"/>
                </a:solidFill>
              </a:rPr>
              <a:t>data</a:t>
            </a:r>
            <a:r>
              <a:rPr lang="en">
                <a:solidFill>
                  <a:schemeClr val="dk1"/>
                </a:solidFill>
              </a:rPr>
              <a:t> in a fixed range. It is performed during the </a:t>
            </a:r>
            <a:r>
              <a:rPr lang="en" b="1">
                <a:solidFill>
                  <a:schemeClr val="dk1"/>
                </a:solidFill>
              </a:rPr>
              <a:t>data</a:t>
            </a:r>
            <a:r>
              <a:rPr lang="en">
                <a:solidFill>
                  <a:schemeClr val="dk1"/>
                </a:solidFill>
              </a:rPr>
              <a:t> pre-processing to handle highly varying magnitudes or values or units.</a:t>
            </a:r>
            <a:endParaRPr>
              <a:solidFill>
                <a:schemeClr val="dk1"/>
              </a:solidFill>
            </a:endParaRPr>
          </a:p>
        </p:txBody>
      </p:sp>
      <p:sp>
        <p:nvSpPr>
          <p:cNvPr id="237" name="Google Shape;237;p38"/>
          <p:cNvSpPr txBox="1"/>
          <p:nvPr/>
        </p:nvSpPr>
        <p:spPr>
          <a:xfrm>
            <a:off x="616400" y="1930150"/>
            <a:ext cx="3000000" cy="357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chemeClr val="dk1"/>
                </a:solidFill>
              </a:rPr>
              <a:t>1)</a:t>
            </a:r>
            <a:r>
              <a:rPr lang="en" sz="1500" b="1">
                <a:solidFill>
                  <a:schemeClr val="dk1"/>
                </a:solidFill>
              </a:rPr>
              <a:t> Min Max Scaler</a:t>
            </a:r>
            <a:endParaRPr sz="1500" b="1">
              <a:solidFill>
                <a:schemeClr val="dk1"/>
              </a:solidFill>
            </a:endParaRPr>
          </a:p>
          <a:p>
            <a:pPr marL="0" lvl="0" indent="0" algn="l" rtl="0">
              <a:lnSpc>
                <a:spcPct val="115000"/>
              </a:lnSpc>
              <a:spcBef>
                <a:spcPts val="0"/>
              </a:spcBef>
              <a:spcAft>
                <a:spcPts val="0"/>
              </a:spcAft>
              <a:buNone/>
            </a:pPr>
            <a:r>
              <a:rPr lang="en" sz="1500" b="1">
                <a:solidFill>
                  <a:schemeClr val="dk1"/>
                </a:solidFill>
              </a:rPr>
              <a:t>2) Standard Scaler</a:t>
            </a:r>
            <a:endParaRPr sz="1500" b="1">
              <a:solidFill>
                <a:schemeClr val="dk1"/>
              </a:solidFill>
            </a:endParaRPr>
          </a:p>
          <a:p>
            <a:pPr marL="0" lvl="0" indent="0" algn="l" rtl="0">
              <a:lnSpc>
                <a:spcPct val="115000"/>
              </a:lnSpc>
              <a:spcBef>
                <a:spcPts val="0"/>
              </a:spcBef>
              <a:spcAft>
                <a:spcPts val="0"/>
              </a:spcAft>
              <a:buNone/>
            </a:pPr>
            <a:r>
              <a:rPr lang="en" sz="1500" b="1">
                <a:solidFill>
                  <a:schemeClr val="dk1"/>
                </a:solidFill>
              </a:rPr>
              <a:t>3) Max Abs Scaler</a:t>
            </a:r>
            <a:endParaRPr sz="1500" b="1">
              <a:solidFill>
                <a:schemeClr val="dk1"/>
              </a:solidFill>
            </a:endParaRPr>
          </a:p>
          <a:p>
            <a:pPr marL="0" lvl="0" indent="0" algn="l" rtl="0">
              <a:lnSpc>
                <a:spcPct val="115000"/>
              </a:lnSpc>
              <a:spcBef>
                <a:spcPts val="0"/>
              </a:spcBef>
              <a:spcAft>
                <a:spcPts val="0"/>
              </a:spcAft>
              <a:buNone/>
            </a:pPr>
            <a:r>
              <a:rPr lang="en" sz="1500" b="1">
                <a:solidFill>
                  <a:schemeClr val="dk1"/>
                </a:solidFill>
              </a:rPr>
              <a:t>4) Robust Scaler</a:t>
            </a:r>
            <a:endParaRPr sz="1500" b="1">
              <a:solidFill>
                <a:schemeClr val="dk1"/>
              </a:solidFill>
            </a:endParaRPr>
          </a:p>
          <a:p>
            <a:pPr marL="0" lvl="0" indent="0" algn="l" rtl="0">
              <a:lnSpc>
                <a:spcPct val="115000"/>
              </a:lnSpc>
              <a:spcBef>
                <a:spcPts val="0"/>
              </a:spcBef>
              <a:spcAft>
                <a:spcPts val="0"/>
              </a:spcAft>
              <a:buNone/>
            </a:pPr>
            <a:r>
              <a:rPr lang="en" sz="1500" b="1">
                <a:solidFill>
                  <a:schemeClr val="dk1"/>
                </a:solidFill>
              </a:rPr>
              <a:t>5) Quantile Transformer Scaler</a:t>
            </a:r>
            <a:endParaRPr sz="1500" b="1">
              <a:solidFill>
                <a:schemeClr val="dk1"/>
              </a:solidFill>
            </a:endParaRPr>
          </a:p>
          <a:p>
            <a:pPr marL="0" lvl="0" indent="0" algn="l" rtl="0">
              <a:lnSpc>
                <a:spcPct val="115000"/>
              </a:lnSpc>
              <a:spcBef>
                <a:spcPts val="0"/>
              </a:spcBef>
              <a:spcAft>
                <a:spcPts val="0"/>
              </a:spcAft>
              <a:buNone/>
            </a:pPr>
            <a:r>
              <a:rPr lang="en" sz="1500" b="1">
                <a:solidFill>
                  <a:schemeClr val="dk1"/>
                </a:solidFill>
              </a:rPr>
              <a:t>6) Power Transformer Scaler</a:t>
            </a:r>
            <a:endParaRPr sz="1500" b="1">
              <a:solidFill>
                <a:schemeClr val="dk1"/>
              </a:solidFill>
            </a:endParaRPr>
          </a:p>
          <a:p>
            <a:pPr marL="0" lvl="0" indent="0" algn="l" rtl="0">
              <a:lnSpc>
                <a:spcPct val="115000"/>
              </a:lnSpc>
              <a:spcBef>
                <a:spcPts val="0"/>
              </a:spcBef>
              <a:spcAft>
                <a:spcPts val="0"/>
              </a:spcAft>
              <a:buNone/>
            </a:pPr>
            <a:r>
              <a:rPr lang="en" sz="1500" b="1">
                <a:solidFill>
                  <a:schemeClr val="dk1"/>
                </a:solidFill>
              </a:rPr>
              <a:t>7) Unit Vector Scalar</a:t>
            </a:r>
            <a:endParaRPr sz="1500" b="1">
              <a:solidFill>
                <a:schemeClr val="dk1"/>
              </a:solidFill>
            </a:endParaRPr>
          </a:p>
        </p:txBody>
      </p:sp>
      <p:sp>
        <p:nvSpPr>
          <p:cNvPr id="238" name="Google Shape;238;p38"/>
          <p:cNvSpPr txBox="1"/>
          <p:nvPr/>
        </p:nvSpPr>
        <p:spPr>
          <a:xfrm>
            <a:off x="1626925" y="121150"/>
            <a:ext cx="5244600" cy="586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accent6"/>
              </a:buClr>
              <a:buSzPts val="1100"/>
              <a:buFont typeface="Arial"/>
              <a:buNone/>
            </a:pPr>
            <a:r>
              <a:rPr lang="en" sz="2600" b="1">
                <a:solidFill>
                  <a:schemeClr val="dk1"/>
                </a:solidFill>
                <a:latin typeface="Exo 2"/>
                <a:ea typeface="Exo 2"/>
                <a:cs typeface="Exo 2"/>
                <a:sym typeface="Exo 2"/>
              </a:rPr>
              <a:t>Scaling</a:t>
            </a:r>
            <a:r>
              <a:rPr lang="en" sz="2600">
                <a:solidFill>
                  <a:schemeClr val="dk1"/>
                </a:solidFill>
                <a:latin typeface="Exo 2"/>
                <a:ea typeface="Exo 2"/>
                <a:cs typeface="Exo 2"/>
                <a:sym typeface="Exo 2"/>
              </a:rPr>
              <a:t> </a:t>
            </a:r>
            <a:r>
              <a:rPr lang="en" sz="2600" b="1">
                <a:solidFill>
                  <a:schemeClr val="dk1"/>
                </a:solidFill>
                <a:latin typeface="Exo 2"/>
                <a:ea typeface="Exo 2"/>
                <a:cs typeface="Exo 2"/>
                <a:sym typeface="Exo 2"/>
              </a:rPr>
              <a:t>Techniques</a:t>
            </a:r>
            <a:endParaRPr sz="2600" b="1">
              <a:latin typeface="Exo 2"/>
              <a:ea typeface="Exo 2"/>
              <a:cs typeface="Exo 2"/>
              <a:sym typeface="Exo 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9"/>
          <p:cNvSpPr txBox="1">
            <a:spLocks noGrp="1"/>
          </p:cNvSpPr>
          <p:nvPr>
            <p:ph type="ctrTitle"/>
          </p:nvPr>
        </p:nvSpPr>
        <p:spPr>
          <a:xfrm>
            <a:off x="1694250" y="130525"/>
            <a:ext cx="62181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Difference between Minmax and Standard </a:t>
            </a:r>
            <a:endParaRPr/>
          </a:p>
        </p:txBody>
      </p:sp>
      <p:graphicFrame>
        <p:nvGraphicFramePr>
          <p:cNvPr id="244" name="Google Shape;244;p39"/>
          <p:cNvGraphicFramePr/>
          <p:nvPr/>
        </p:nvGraphicFramePr>
        <p:xfrm>
          <a:off x="715300" y="1300350"/>
          <a:ext cx="7683100" cy="3214706"/>
        </p:xfrm>
        <a:graphic>
          <a:graphicData uri="http://schemas.openxmlformats.org/drawingml/2006/table">
            <a:tbl>
              <a:tblPr>
                <a:noFill/>
                <a:tableStyleId>{4153BAE3-5762-4109-95EF-AF2EC73A24F4}</a:tableStyleId>
              </a:tblPr>
              <a:tblGrid>
                <a:gridCol w="3507275"/>
                <a:gridCol w="4175825"/>
              </a:tblGrid>
              <a:tr h="0">
                <a:tc>
                  <a:txBody>
                    <a:bodyPr/>
                    <a:lstStyle/>
                    <a:p>
                      <a:pPr marL="0" lvl="0" indent="0" algn="l" rtl="0">
                        <a:lnSpc>
                          <a:spcPct val="115000"/>
                        </a:lnSpc>
                        <a:spcBef>
                          <a:spcPts val="0"/>
                        </a:spcBef>
                        <a:spcAft>
                          <a:spcPts val="0"/>
                        </a:spcAft>
                        <a:buNone/>
                      </a:pPr>
                      <a:r>
                        <a:rPr lang="en" b="1">
                          <a:solidFill>
                            <a:schemeClr val="dk1"/>
                          </a:solidFill>
                        </a:rPr>
                        <a:t>Minmaxscaler </a:t>
                      </a:r>
                      <a:endParaRPr b="1">
                        <a:solidFill>
                          <a:schemeClr val="dk1"/>
                        </a:solidFill>
                      </a:endParaRPr>
                    </a:p>
                  </a:txBody>
                  <a:tcPr marL="91450" marR="91450"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b="1">
                          <a:solidFill>
                            <a:schemeClr val="dk1"/>
                          </a:solidFill>
                        </a:rPr>
                        <a:t>Standardscaler</a:t>
                      </a:r>
                      <a:endParaRPr b="1">
                        <a:solidFill>
                          <a:schemeClr val="dk1"/>
                        </a:solidFill>
                      </a:endParaRPr>
                    </a:p>
                  </a:txBody>
                  <a:tcPr marL="91450" marR="91450"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942975">
                <a:tc>
                  <a:txBody>
                    <a:bodyPr/>
                    <a:lstStyle/>
                    <a:p>
                      <a:pPr marL="0" lvl="0" indent="0" algn="l" rtl="0">
                        <a:lnSpc>
                          <a:spcPct val="115000"/>
                        </a:lnSpc>
                        <a:spcBef>
                          <a:spcPts val="0"/>
                        </a:spcBef>
                        <a:spcAft>
                          <a:spcPts val="0"/>
                        </a:spcAft>
                        <a:buNone/>
                      </a:pPr>
                      <a:r>
                        <a:rPr lang="en">
                          <a:solidFill>
                            <a:schemeClr val="dk1"/>
                          </a:solidFill>
                        </a:rPr>
                        <a:t>Minmaxscaler  shrinks the data within the range of -1 to 1(if there are negative values)</a:t>
                      </a:r>
                      <a:endParaRPr>
                        <a:solidFill>
                          <a:schemeClr val="dk1"/>
                        </a:solidFill>
                      </a:endParaRPr>
                    </a:p>
                  </a:txBody>
                  <a:tcPr marL="91450" marR="91450"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solidFill>
                            <a:schemeClr val="dk1"/>
                          </a:solidFill>
                        </a:rPr>
                        <a:t> Standard assumes that data has normally distributed features and will scale them to zero mean and 1 standard deviation.</a:t>
                      </a:r>
                      <a:endParaRPr>
                        <a:solidFill>
                          <a:schemeClr val="dk1"/>
                        </a:solidFill>
                      </a:endParaRPr>
                    </a:p>
                  </a:txBody>
                  <a:tcPr marL="91450" marR="91450"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695150">
                <a:tc>
                  <a:txBody>
                    <a:bodyPr/>
                    <a:lstStyle/>
                    <a:p>
                      <a:pPr marL="0" lvl="0" indent="0" algn="l" rtl="0">
                        <a:lnSpc>
                          <a:spcPct val="115000"/>
                        </a:lnSpc>
                        <a:spcBef>
                          <a:spcPts val="0"/>
                        </a:spcBef>
                        <a:spcAft>
                          <a:spcPts val="0"/>
                        </a:spcAft>
                        <a:buNone/>
                      </a:pPr>
                      <a:r>
                        <a:rPr lang="en">
                          <a:solidFill>
                            <a:schemeClr val="dk1"/>
                          </a:solidFill>
                        </a:rPr>
                        <a:t>This is used when distribution is not Gaussian, responds well if standard deviation is small.</a:t>
                      </a:r>
                      <a:endParaRPr>
                        <a:solidFill>
                          <a:schemeClr val="dk1"/>
                        </a:solidFill>
                      </a:endParaRPr>
                    </a:p>
                  </a:txBody>
                  <a:tcPr marL="91450" marR="91450"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solidFill>
                            <a:schemeClr val="dk1"/>
                          </a:solidFill>
                        </a:rPr>
                        <a:t>After applying Standard Scalar all features will be of same scale .</a:t>
                      </a:r>
                      <a:endParaRPr>
                        <a:solidFill>
                          <a:schemeClr val="dk1"/>
                        </a:solidFill>
                      </a:endParaRPr>
                    </a:p>
                  </a:txBody>
                  <a:tcPr marL="91450" marR="91450"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1107375">
                <a:tc>
                  <a:txBody>
                    <a:bodyPr/>
                    <a:lstStyle/>
                    <a:p>
                      <a:pPr marL="0" lvl="0" indent="0" algn="l" rtl="0">
                        <a:lnSpc>
                          <a:spcPct val="115000"/>
                        </a:lnSpc>
                        <a:spcBef>
                          <a:spcPts val="0"/>
                        </a:spcBef>
                        <a:spcAft>
                          <a:spcPts val="0"/>
                        </a:spcAft>
                        <a:buNone/>
                      </a:pPr>
                      <a:r>
                        <a:rPr lang="en">
                          <a:solidFill>
                            <a:schemeClr val="dk1"/>
                          </a:solidFill>
                        </a:rPr>
                        <a:t>This scaler is sensitive to outliers.</a:t>
                      </a:r>
                      <a:endParaRPr>
                        <a:solidFill>
                          <a:schemeClr val="dk1"/>
                        </a:solidFill>
                      </a:endParaRPr>
                    </a:p>
                  </a:txBody>
                  <a:tcPr marL="91450" marR="91450"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solidFill>
                            <a:schemeClr val="dk1"/>
                          </a:solidFill>
                        </a:rPr>
                        <a:t> The outliers have an influence when computing the empirical mean and standard deviation which shrink the range of the feature values.</a:t>
                      </a:r>
                      <a:endParaRPr>
                        <a:solidFill>
                          <a:schemeClr val="dk1"/>
                        </a:solidFill>
                      </a:endParaRPr>
                    </a:p>
                  </a:txBody>
                  <a:tcPr marL="91450" marR="91450"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0"/>
          <p:cNvSpPr txBox="1">
            <a:spLocks noGrp="1"/>
          </p:cNvSpPr>
          <p:nvPr>
            <p:ph type="ctrTitle"/>
          </p:nvPr>
        </p:nvSpPr>
        <p:spPr>
          <a:xfrm>
            <a:off x="2062775" y="225900"/>
            <a:ext cx="5214300" cy="53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Sampling Techniques Available</a:t>
            </a:r>
            <a:endParaRPr/>
          </a:p>
        </p:txBody>
      </p:sp>
      <p:sp>
        <p:nvSpPr>
          <p:cNvPr id="250" name="Google Shape;250;p40"/>
          <p:cNvSpPr txBox="1">
            <a:spLocks noGrp="1"/>
          </p:cNvSpPr>
          <p:nvPr>
            <p:ph type="ctrTitle"/>
          </p:nvPr>
        </p:nvSpPr>
        <p:spPr>
          <a:xfrm>
            <a:off x="592800" y="1075375"/>
            <a:ext cx="39186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Simple Random Sampling</a:t>
            </a:r>
            <a:endParaRPr/>
          </a:p>
        </p:txBody>
      </p:sp>
      <p:sp>
        <p:nvSpPr>
          <p:cNvPr id="251" name="Google Shape;251;p40"/>
          <p:cNvSpPr/>
          <p:nvPr/>
        </p:nvSpPr>
        <p:spPr>
          <a:xfrm>
            <a:off x="5255030" y="1546272"/>
            <a:ext cx="359606" cy="94085"/>
          </a:xfrm>
          <a:custGeom>
            <a:avLst/>
            <a:gdLst/>
            <a:ahLst/>
            <a:cxnLst/>
            <a:rect l="l" t="t" r="r" b="b"/>
            <a:pathLst>
              <a:path w="3130" h="2046" extrusionOk="0">
                <a:moveTo>
                  <a:pt x="3130" y="0"/>
                </a:moveTo>
                <a:lnTo>
                  <a:pt x="0" y="1812"/>
                </a:lnTo>
                <a:lnTo>
                  <a:pt x="0" y="2046"/>
                </a:lnTo>
                <a:lnTo>
                  <a:pt x="3130" y="222"/>
                </a:lnTo>
                <a:lnTo>
                  <a:pt x="313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0"/>
          <p:cNvSpPr/>
          <p:nvPr/>
        </p:nvSpPr>
        <p:spPr>
          <a:xfrm>
            <a:off x="5106325" y="1480552"/>
            <a:ext cx="638559" cy="149037"/>
          </a:xfrm>
          <a:custGeom>
            <a:avLst/>
            <a:gdLst/>
            <a:ahLst/>
            <a:cxnLst/>
            <a:rect l="l" t="t" r="r" b="b"/>
            <a:pathLst>
              <a:path w="5558" h="3241" extrusionOk="0">
                <a:moveTo>
                  <a:pt x="5545" y="0"/>
                </a:moveTo>
                <a:lnTo>
                  <a:pt x="2366" y="74"/>
                </a:lnTo>
                <a:lnTo>
                  <a:pt x="3179" y="641"/>
                </a:lnTo>
                <a:lnTo>
                  <a:pt x="0" y="2489"/>
                </a:lnTo>
                <a:lnTo>
                  <a:pt x="1294" y="3241"/>
                </a:lnTo>
                <a:lnTo>
                  <a:pt x="4424" y="1429"/>
                </a:lnTo>
                <a:lnTo>
                  <a:pt x="5557" y="2144"/>
                </a:lnTo>
                <a:lnTo>
                  <a:pt x="554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0"/>
          <p:cNvSpPr/>
          <p:nvPr/>
        </p:nvSpPr>
        <p:spPr>
          <a:xfrm>
            <a:off x="5614611" y="1546272"/>
            <a:ext cx="130400" cy="38581"/>
          </a:xfrm>
          <a:custGeom>
            <a:avLst/>
            <a:gdLst/>
            <a:ahLst/>
            <a:cxnLst/>
            <a:rect l="l" t="t" r="r" b="b"/>
            <a:pathLst>
              <a:path w="1135" h="839" extrusionOk="0">
                <a:moveTo>
                  <a:pt x="1" y="0"/>
                </a:moveTo>
                <a:lnTo>
                  <a:pt x="1" y="222"/>
                </a:lnTo>
                <a:lnTo>
                  <a:pt x="987" y="838"/>
                </a:lnTo>
                <a:lnTo>
                  <a:pt x="1134" y="715"/>
                </a:lnTo>
                <a:lnTo>
                  <a:pt x="1"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0"/>
          <p:cNvSpPr/>
          <p:nvPr/>
        </p:nvSpPr>
        <p:spPr>
          <a:xfrm>
            <a:off x="5378223" y="1518391"/>
            <a:ext cx="93520" cy="29280"/>
          </a:xfrm>
          <a:custGeom>
            <a:avLst/>
            <a:gdLst/>
            <a:ahLst/>
            <a:cxnLst/>
            <a:rect l="l" t="t" r="r" b="b"/>
            <a:pathLst>
              <a:path w="814" h="667" extrusionOk="0">
                <a:moveTo>
                  <a:pt x="0" y="1"/>
                </a:moveTo>
                <a:lnTo>
                  <a:pt x="0" y="210"/>
                </a:lnTo>
                <a:lnTo>
                  <a:pt x="641" y="666"/>
                </a:lnTo>
                <a:lnTo>
                  <a:pt x="813" y="568"/>
                </a:lnTo>
                <a:lnTo>
                  <a:pt x="0"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0"/>
          <p:cNvSpPr/>
          <p:nvPr/>
        </p:nvSpPr>
        <p:spPr>
          <a:xfrm>
            <a:off x="5773198" y="1075375"/>
            <a:ext cx="543774" cy="402875"/>
          </a:xfrm>
          <a:custGeom>
            <a:avLst/>
            <a:gdLst/>
            <a:ahLst/>
            <a:cxnLst/>
            <a:rect l="l" t="t" r="r" b="b"/>
            <a:pathLst>
              <a:path w="4733" h="8761" extrusionOk="0">
                <a:moveTo>
                  <a:pt x="1" y="0"/>
                </a:moveTo>
                <a:lnTo>
                  <a:pt x="1" y="7553"/>
                </a:lnTo>
                <a:cubicBezTo>
                  <a:pt x="1" y="8219"/>
                  <a:pt x="1060" y="8761"/>
                  <a:pt x="2367" y="8761"/>
                </a:cubicBezTo>
                <a:cubicBezTo>
                  <a:pt x="3673" y="8761"/>
                  <a:pt x="4732" y="8219"/>
                  <a:pt x="4732" y="7553"/>
                </a:cubicBezTo>
                <a:lnTo>
                  <a:pt x="4732" y="0"/>
                </a:lnTo>
                <a:cubicBezTo>
                  <a:pt x="4732" y="666"/>
                  <a:pt x="3673" y="1208"/>
                  <a:pt x="2367" y="1208"/>
                </a:cubicBezTo>
                <a:cubicBezTo>
                  <a:pt x="1060" y="1208"/>
                  <a:pt x="1" y="666"/>
                  <a:pt x="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0"/>
          <p:cNvSpPr/>
          <p:nvPr/>
        </p:nvSpPr>
        <p:spPr>
          <a:xfrm>
            <a:off x="5773199" y="1021675"/>
            <a:ext cx="543774" cy="106056"/>
          </a:xfrm>
          <a:custGeom>
            <a:avLst/>
            <a:gdLst/>
            <a:ahLst/>
            <a:cxnLst/>
            <a:rect l="l" t="t" r="r" b="b"/>
            <a:pathLst>
              <a:path w="4733" h="2416" extrusionOk="0">
                <a:moveTo>
                  <a:pt x="2367" y="1"/>
                </a:moveTo>
                <a:cubicBezTo>
                  <a:pt x="1060" y="1"/>
                  <a:pt x="1" y="531"/>
                  <a:pt x="1" y="1208"/>
                </a:cubicBezTo>
                <a:cubicBezTo>
                  <a:pt x="1" y="1874"/>
                  <a:pt x="1060" y="2416"/>
                  <a:pt x="2367" y="2416"/>
                </a:cubicBezTo>
                <a:cubicBezTo>
                  <a:pt x="3673" y="2416"/>
                  <a:pt x="4732" y="1874"/>
                  <a:pt x="4732" y="1208"/>
                </a:cubicBezTo>
                <a:cubicBezTo>
                  <a:pt x="4732" y="543"/>
                  <a:pt x="3673" y="1"/>
                  <a:pt x="23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0"/>
          <p:cNvSpPr/>
          <p:nvPr/>
        </p:nvSpPr>
        <p:spPr>
          <a:xfrm>
            <a:off x="5753432" y="1746883"/>
            <a:ext cx="150161" cy="45939"/>
          </a:xfrm>
          <a:custGeom>
            <a:avLst/>
            <a:gdLst/>
            <a:ahLst/>
            <a:cxnLst/>
            <a:rect l="l" t="t" r="r" b="b"/>
            <a:pathLst>
              <a:path w="1307" h="999" extrusionOk="0">
                <a:moveTo>
                  <a:pt x="0" y="0"/>
                </a:moveTo>
                <a:lnTo>
                  <a:pt x="0" y="234"/>
                </a:lnTo>
                <a:lnTo>
                  <a:pt x="1306" y="998"/>
                </a:lnTo>
                <a:lnTo>
                  <a:pt x="1306" y="764"/>
                </a:lnTo>
                <a:lnTo>
                  <a:pt x="0"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0"/>
          <p:cNvSpPr/>
          <p:nvPr/>
        </p:nvSpPr>
        <p:spPr>
          <a:xfrm>
            <a:off x="5903516" y="1698685"/>
            <a:ext cx="359606" cy="94131"/>
          </a:xfrm>
          <a:custGeom>
            <a:avLst/>
            <a:gdLst/>
            <a:ahLst/>
            <a:cxnLst/>
            <a:rect l="l" t="t" r="r" b="b"/>
            <a:pathLst>
              <a:path w="3130" h="2047" extrusionOk="0">
                <a:moveTo>
                  <a:pt x="3130" y="1"/>
                </a:moveTo>
                <a:lnTo>
                  <a:pt x="0" y="1812"/>
                </a:lnTo>
                <a:lnTo>
                  <a:pt x="0" y="2046"/>
                </a:lnTo>
                <a:lnTo>
                  <a:pt x="3130" y="223"/>
                </a:lnTo>
                <a:lnTo>
                  <a:pt x="3130"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0"/>
          <p:cNvSpPr/>
          <p:nvPr/>
        </p:nvSpPr>
        <p:spPr>
          <a:xfrm>
            <a:off x="5753432" y="1632964"/>
            <a:ext cx="639937" cy="149083"/>
          </a:xfrm>
          <a:custGeom>
            <a:avLst/>
            <a:gdLst/>
            <a:ahLst/>
            <a:cxnLst/>
            <a:rect l="l" t="t" r="r" b="b"/>
            <a:pathLst>
              <a:path w="5570" h="3242" extrusionOk="0">
                <a:moveTo>
                  <a:pt x="5545" y="1"/>
                </a:moveTo>
                <a:lnTo>
                  <a:pt x="2366" y="74"/>
                </a:lnTo>
                <a:lnTo>
                  <a:pt x="3192" y="629"/>
                </a:lnTo>
                <a:lnTo>
                  <a:pt x="0" y="2477"/>
                </a:lnTo>
                <a:lnTo>
                  <a:pt x="1306" y="3241"/>
                </a:lnTo>
                <a:lnTo>
                  <a:pt x="4436" y="1430"/>
                </a:lnTo>
                <a:lnTo>
                  <a:pt x="5570" y="2144"/>
                </a:lnTo>
                <a:lnTo>
                  <a:pt x="5570" y="2144"/>
                </a:lnTo>
                <a:lnTo>
                  <a:pt x="554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0"/>
          <p:cNvSpPr/>
          <p:nvPr/>
        </p:nvSpPr>
        <p:spPr>
          <a:xfrm>
            <a:off x="6263097" y="1698685"/>
            <a:ext cx="130400" cy="38581"/>
          </a:xfrm>
          <a:custGeom>
            <a:avLst/>
            <a:gdLst/>
            <a:ahLst/>
            <a:cxnLst/>
            <a:rect l="l" t="t" r="r" b="b"/>
            <a:pathLst>
              <a:path w="1135" h="839" extrusionOk="0">
                <a:moveTo>
                  <a:pt x="1" y="1"/>
                </a:moveTo>
                <a:lnTo>
                  <a:pt x="1" y="223"/>
                </a:lnTo>
                <a:lnTo>
                  <a:pt x="987" y="839"/>
                </a:lnTo>
                <a:lnTo>
                  <a:pt x="1135" y="715"/>
                </a:lnTo>
                <a:lnTo>
                  <a:pt x="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0"/>
          <p:cNvSpPr/>
          <p:nvPr/>
        </p:nvSpPr>
        <p:spPr>
          <a:xfrm>
            <a:off x="6025330" y="1636368"/>
            <a:ext cx="94899" cy="30626"/>
          </a:xfrm>
          <a:custGeom>
            <a:avLst/>
            <a:gdLst/>
            <a:ahLst/>
            <a:cxnLst/>
            <a:rect l="l" t="t" r="r" b="b"/>
            <a:pathLst>
              <a:path w="826" h="666" extrusionOk="0">
                <a:moveTo>
                  <a:pt x="0" y="0"/>
                </a:moveTo>
                <a:lnTo>
                  <a:pt x="0" y="210"/>
                </a:lnTo>
                <a:lnTo>
                  <a:pt x="641" y="666"/>
                </a:lnTo>
                <a:lnTo>
                  <a:pt x="826" y="555"/>
                </a:lnTo>
                <a:lnTo>
                  <a:pt x="0"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0"/>
          <p:cNvSpPr/>
          <p:nvPr/>
        </p:nvSpPr>
        <p:spPr>
          <a:xfrm>
            <a:off x="6421685" y="1227236"/>
            <a:ext cx="542396" cy="403472"/>
          </a:xfrm>
          <a:custGeom>
            <a:avLst/>
            <a:gdLst/>
            <a:ahLst/>
            <a:cxnLst/>
            <a:rect l="l" t="t" r="r" b="b"/>
            <a:pathLst>
              <a:path w="4721" h="8774" extrusionOk="0">
                <a:moveTo>
                  <a:pt x="1" y="0"/>
                </a:moveTo>
                <a:lnTo>
                  <a:pt x="1" y="7566"/>
                </a:lnTo>
                <a:cubicBezTo>
                  <a:pt x="1" y="8231"/>
                  <a:pt x="1061" y="8773"/>
                  <a:pt x="2367" y="8773"/>
                </a:cubicBezTo>
                <a:cubicBezTo>
                  <a:pt x="3660" y="8773"/>
                  <a:pt x="4720" y="8231"/>
                  <a:pt x="4720" y="7566"/>
                </a:cubicBezTo>
                <a:lnTo>
                  <a:pt x="4720" y="13"/>
                </a:lnTo>
                <a:cubicBezTo>
                  <a:pt x="4720" y="678"/>
                  <a:pt x="3673" y="1220"/>
                  <a:pt x="2367" y="1220"/>
                </a:cubicBezTo>
                <a:cubicBezTo>
                  <a:pt x="1061" y="1220"/>
                  <a:pt x="1" y="678"/>
                  <a:pt x="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0"/>
          <p:cNvSpPr/>
          <p:nvPr/>
        </p:nvSpPr>
        <p:spPr>
          <a:xfrm>
            <a:off x="6407550" y="1896444"/>
            <a:ext cx="150161" cy="45387"/>
          </a:xfrm>
          <a:custGeom>
            <a:avLst/>
            <a:gdLst/>
            <a:ahLst/>
            <a:cxnLst/>
            <a:rect l="l" t="t" r="r" b="b"/>
            <a:pathLst>
              <a:path w="1307" h="987" extrusionOk="0">
                <a:moveTo>
                  <a:pt x="1" y="1"/>
                </a:moveTo>
                <a:lnTo>
                  <a:pt x="1" y="223"/>
                </a:lnTo>
                <a:lnTo>
                  <a:pt x="1307" y="987"/>
                </a:lnTo>
                <a:lnTo>
                  <a:pt x="1307" y="753"/>
                </a:lnTo>
                <a:lnTo>
                  <a:pt x="1"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0"/>
          <p:cNvSpPr/>
          <p:nvPr/>
        </p:nvSpPr>
        <p:spPr>
          <a:xfrm>
            <a:off x="6421686" y="1178960"/>
            <a:ext cx="542396" cy="106056"/>
          </a:xfrm>
          <a:custGeom>
            <a:avLst/>
            <a:gdLst/>
            <a:ahLst/>
            <a:cxnLst/>
            <a:rect l="l" t="t" r="r" b="b"/>
            <a:pathLst>
              <a:path w="4721" h="2416" extrusionOk="0">
                <a:moveTo>
                  <a:pt x="2354" y="0"/>
                </a:moveTo>
                <a:cubicBezTo>
                  <a:pt x="1048" y="0"/>
                  <a:pt x="1" y="530"/>
                  <a:pt x="1" y="1208"/>
                </a:cubicBezTo>
                <a:cubicBezTo>
                  <a:pt x="1" y="1873"/>
                  <a:pt x="1061" y="2415"/>
                  <a:pt x="2354" y="2415"/>
                </a:cubicBezTo>
                <a:cubicBezTo>
                  <a:pt x="3660" y="2415"/>
                  <a:pt x="4720" y="1873"/>
                  <a:pt x="4720" y="1208"/>
                </a:cubicBezTo>
                <a:cubicBezTo>
                  <a:pt x="4720" y="530"/>
                  <a:pt x="3660" y="0"/>
                  <a:pt x="235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0"/>
          <p:cNvSpPr/>
          <p:nvPr/>
        </p:nvSpPr>
        <p:spPr>
          <a:xfrm>
            <a:off x="6557634" y="1847740"/>
            <a:ext cx="359721" cy="94085"/>
          </a:xfrm>
          <a:custGeom>
            <a:avLst/>
            <a:gdLst/>
            <a:ahLst/>
            <a:cxnLst/>
            <a:rect l="l" t="t" r="r" b="b"/>
            <a:pathLst>
              <a:path w="3131" h="2046" extrusionOk="0">
                <a:moveTo>
                  <a:pt x="3130" y="0"/>
                </a:moveTo>
                <a:lnTo>
                  <a:pt x="1" y="1812"/>
                </a:lnTo>
                <a:lnTo>
                  <a:pt x="1" y="2046"/>
                </a:lnTo>
                <a:lnTo>
                  <a:pt x="3130" y="234"/>
                </a:lnTo>
                <a:lnTo>
                  <a:pt x="313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0"/>
          <p:cNvSpPr/>
          <p:nvPr/>
        </p:nvSpPr>
        <p:spPr>
          <a:xfrm>
            <a:off x="6407550" y="1782572"/>
            <a:ext cx="640052" cy="148486"/>
          </a:xfrm>
          <a:custGeom>
            <a:avLst/>
            <a:gdLst/>
            <a:ahLst/>
            <a:cxnLst/>
            <a:rect l="l" t="t" r="r" b="b"/>
            <a:pathLst>
              <a:path w="5571" h="3229" extrusionOk="0">
                <a:moveTo>
                  <a:pt x="5558" y="0"/>
                </a:moveTo>
                <a:lnTo>
                  <a:pt x="2379" y="62"/>
                </a:lnTo>
                <a:lnTo>
                  <a:pt x="3192" y="629"/>
                </a:lnTo>
                <a:lnTo>
                  <a:pt x="1" y="2477"/>
                </a:lnTo>
                <a:lnTo>
                  <a:pt x="1307" y="3229"/>
                </a:lnTo>
                <a:lnTo>
                  <a:pt x="4436" y="1417"/>
                </a:lnTo>
                <a:lnTo>
                  <a:pt x="5570" y="2132"/>
                </a:lnTo>
                <a:lnTo>
                  <a:pt x="5558"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0"/>
          <p:cNvSpPr/>
          <p:nvPr/>
        </p:nvSpPr>
        <p:spPr>
          <a:xfrm>
            <a:off x="6917330" y="1847740"/>
            <a:ext cx="130400" cy="38581"/>
          </a:xfrm>
          <a:custGeom>
            <a:avLst/>
            <a:gdLst/>
            <a:ahLst/>
            <a:cxnLst/>
            <a:rect l="l" t="t" r="r" b="b"/>
            <a:pathLst>
              <a:path w="1135" h="839" extrusionOk="0">
                <a:moveTo>
                  <a:pt x="0" y="0"/>
                </a:moveTo>
                <a:lnTo>
                  <a:pt x="0" y="234"/>
                </a:lnTo>
                <a:lnTo>
                  <a:pt x="986" y="838"/>
                </a:lnTo>
                <a:lnTo>
                  <a:pt x="1134" y="715"/>
                </a:lnTo>
                <a:lnTo>
                  <a:pt x="0"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0"/>
          <p:cNvSpPr/>
          <p:nvPr/>
        </p:nvSpPr>
        <p:spPr>
          <a:xfrm>
            <a:off x="6680827" y="1785377"/>
            <a:ext cx="93520" cy="30672"/>
          </a:xfrm>
          <a:custGeom>
            <a:avLst/>
            <a:gdLst/>
            <a:ahLst/>
            <a:cxnLst/>
            <a:rect l="l" t="t" r="r" b="b"/>
            <a:pathLst>
              <a:path w="814" h="667" extrusionOk="0">
                <a:moveTo>
                  <a:pt x="1" y="1"/>
                </a:moveTo>
                <a:lnTo>
                  <a:pt x="1" y="223"/>
                </a:lnTo>
                <a:lnTo>
                  <a:pt x="629" y="666"/>
                </a:lnTo>
                <a:lnTo>
                  <a:pt x="814" y="568"/>
                </a:lnTo>
                <a:lnTo>
                  <a:pt x="1"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0"/>
          <p:cNvSpPr/>
          <p:nvPr/>
        </p:nvSpPr>
        <p:spPr>
          <a:xfrm>
            <a:off x="7075917" y="1376843"/>
            <a:ext cx="543659" cy="402875"/>
          </a:xfrm>
          <a:custGeom>
            <a:avLst/>
            <a:gdLst/>
            <a:ahLst/>
            <a:cxnLst/>
            <a:rect l="l" t="t" r="r" b="b"/>
            <a:pathLst>
              <a:path w="4732" h="8761" extrusionOk="0">
                <a:moveTo>
                  <a:pt x="0" y="0"/>
                </a:moveTo>
                <a:lnTo>
                  <a:pt x="0" y="7553"/>
                </a:lnTo>
                <a:cubicBezTo>
                  <a:pt x="0" y="8219"/>
                  <a:pt x="1060" y="8761"/>
                  <a:pt x="2366" y="8761"/>
                </a:cubicBezTo>
                <a:cubicBezTo>
                  <a:pt x="3672" y="8761"/>
                  <a:pt x="4732" y="8219"/>
                  <a:pt x="4732" y="7553"/>
                </a:cubicBezTo>
                <a:lnTo>
                  <a:pt x="4732" y="0"/>
                </a:lnTo>
                <a:cubicBezTo>
                  <a:pt x="4732" y="666"/>
                  <a:pt x="3672" y="1208"/>
                  <a:pt x="2366" y="1208"/>
                </a:cubicBezTo>
                <a:cubicBezTo>
                  <a:pt x="1060" y="1208"/>
                  <a:pt x="0" y="666"/>
                  <a:pt x="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0"/>
          <p:cNvSpPr/>
          <p:nvPr/>
        </p:nvSpPr>
        <p:spPr>
          <a:xfrm>
            <a:off x="7075917" y="1321286"/>
            <a:ext cx="542281" cy="111100"/>
          </a:xfrm>
          <a:custGeom>
            <a:avLst/>
            <a:gdLst/>
            <a:ahLst/>
            <a:cxnLst/>
            <a:rect l="l" t="t" r="r" b="b"/>
            <a:pathLst>
              <a:path w="4720" h="2416" extrusionOk="0">
                <a:moveTo>
                  <a:pt x="2354" y="1"/>
                </a:moveTo>
                <a:cubicBezTo>
                  <a:pt x="1048" y="1"/>
                  <a:pt x="0" y="543"/>
                  <a:pt x="0" y="1208"/>
                </a:cubicBezTo>
                <a:cubicBezTo>
                  <a:pt x="0" y="1874"/>
                  <a:pt x="1048" y="2416"/>
                  <a:pt x="2354" y="2416"/>
                </a:cubicBezTo>
                <a:cubicBezTo>
                  <a:pt x="3660" y="2416"/>
                  <a:pt x="4720" y="1874"/>
                  <a:pt x="4720" y="1208"/>
                </a:cubicBezTo>
                <a:cubicBezTo>
                  <a:pt x="4720" y="543"/>
                  <a:pt x="3660" y="1"/>
                  <a:pt x="235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0"/>
          <p:cNvSpPr/>
          <p:nvPr/>
        </p:nvSpPr>
        <p:spPr>
          <a:xfrm>
            <a:off x="7058909" y="2047201"/>
            <a:ext cx="150161" cy="45387"/>
          </a:xfrm>
          <a:custGeom>
            <a:avLst/>
            <a:gdLst/>
            <a:ahLst/>
            <a:cxnLst/>
            <a:rect l="l" t="t" r="r" b="b"/>
            <a:pathLst>
              <a:path w="1307" h="987" extrusionOk="0">
                <a:moveTo>
                  <a:pt x="1" y="0"/>
                </a:moveTo>
                <a:lnTo>
                  <a:pt x="1" y="235"/>
                </a:lnTo>
                <a:lnTo>
                  <a:pt x="1307" y="986"/>
                </a:lnTo>
                <a:lnTo>
                  <a:pt x="1307" y="752"/>
                </a:lnTo>
                <a:lnTo>
                  <a:pt x="1"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0"/>
          <p:cNvSpPr/>
          <p:nvPr/>
        </p:nvSpPr>
        <p:spPr>
          <a:xfrm>
            <a:off x="7208993" y="1998451"/>
            <a:ext cx="358227" cy="94131"/>
          </a:xfrm>
          <a:custGeom>
            <a:avLst/>
            <a:gdLst/>
            <a:ahLst/>
            <a:cxnLst/>
            <a:rect l="l" t="t" r="r" b="b"/>
            <a:pathLst>
              <a:path w="3118" h="2047" extrusionOk="0">
                <a:moveTo>
                  <a:pt x="3118" y="1"/>
                </a:moveTo>
                <a:lnTo>
                  <a:pt x="1" y="1812"/>
                </a:lnTo>
                <a:lnTo>
                  <a:pt x="1" y="2046"/>
                </a:lnTo>
                <a:lnTo>
                  <a:pt x="3118" y="235"/>
                </a:lnTo>
                <a:lnTo>
                  <a:pt x="3118"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0"/>
          <p:cNvSpPr/>
          <p:nvPr/>
        </p:nvSpPr>
        <p:spPr>
          <a:xfrm>
            <a:off x="7058909" y="1933283"/>
            <a:ext cx="638559" cy="148532"/>
          </a:xfrm>
          <a:custGeom>
            <a:avLst/>
            <a:gdLst/>
            <a:ahLst/>
            <a:cxnLst/>
            <a:rect l="l" t="t" r="r" b="b"/>
            <a:pathLst>
              <a:path w="5558" h="3230" extrusionOk="0">
                <a:moveTo>
                  <a:pt x="5545" y="1"/>
                </a:moveTo>
                <a:lnTo>
                  <a:pt x="2366" y="62"/>
                </a:lnTo>
                <a:lnTo>
                  <a:pt x="3192" y="629"/>
                </a:lnTo>
                <a:lnTo>
                  <a:pt x="1" y="2477"/>
                </a:lnTo>
                <a:lnTo>
                  <a:pt x="1307" y="3229"/>
                </a:lnTo>
                <a:lnTo>
                  <a:pt x="4424" y="1418"/>
                </a:lnTo>
                <a:lnTo>
                  <a:pt x="5558" y="2132"/>
                </a:lnTo>
                <a:lnTo>
                  <a:pt x="554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0"/>
          <p:cNvSpPr/>
          <p:nvPr/>
        </p:nvSpPr>
        <p:spPr>
          <a:xfrm>
            <a:off x="7567195" y="1998451"/>
            <a:ext cx="130400" cy="38581"/>
          </a:xfrm>
          <a:custGeom>
            <a:avLst/>
            <a:gdLst/>
            <a:ahLst/>
            <a:cxnLst/>
            <a:rect l="l" t="t" r="r" b="b"/>
            <a:pathLst>
              <a:path w="1135" h="839" extrusionOk="0">
                <a:moveTo>
                  <a:pt x="1" y="1"/>
                </a:moveTo>
                <a:lnTo>
                  <a:pt x="1" y="235"/>
                </a:lnTo>
                <a:lnTo>
                  <a:pt x="999" y="839"/>
                </a:lnTo>
                <a:lnTo>
                  <a:pt x="1135" y="715"/>
                </a:lnTo>
                <a:lnTo>
                  <a:pt x="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0"/>
          <p:cNvSpPr/>
          <p:nvPr/>
        </p:nvSpPr>
        <p:spPr>
          <a:xfrm>
            <a:off x="7330807" y="1936134"/>
            <a:ext cx="94899" cy="30626"/>
          </a:xfrm>
          <a:custGeom>
            <a:avLst/>
            <a:gdLst/>
            <a:ahLst/>
            <a:cxnLst/>
            <a:rect l="l" t="t" r="r" b="b"/>
            <a:pathLst>
              <a:path w="826" h="666" extrusionOk="0">
                <a:moveTo>
                  <a:pt x="0" y="0"/>
                </a:moveTo>
                <a:lnTo>
                  <a:pt x="0" y="222"/>
                </a:lnTo>
                <a:lnTo>
                  <a:pt x="641" y="666"/>
                </a:lnTo>
                <a:lnTo>
                  <a:pt x="826" y="567"/>
                </a:lnTo>
                <a:lnTo>
                  <a:pt x="0"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0"/>
          <p:cNvSpPr/>
          <p:nvPr/>
        </p:nvSpPr>
        <p:spPr>
          <a:xfrm>
            <a:off x="7725783" y="1527554"/>
            <a:ext cx="543774" cy="402921"/>
          </a:xfrm>
          <a:custGeom>
            <a:avLst/>
            <a:gdLst/>
            <a:ahLst/>
            <a:cxnLst/>
            <a:rect l="l" t="t" r="r" b="b"/>
            <a:pathLst>
              <a:path w="4733" h="8762" extrusionOk="0">
                <a:moveTo>
                  <a:pt x="1" y="1"/>
                </a:moveTo>
                <a:lnTo>
                  <a:pt x="1" y="7554"/>
                </a:lnTo>
                <a:cubicBezTo>
                  <a:pt x="1" y="8219"/>
                  <a:pt x="1061" y="8761"/>
                  <a:pt x="2367" y="8761"/>
                </a:cubicBezTo>
                <a:cubicBezTo>
                  <a:pt x="3673" y="8761"/>
                  <a:pt x="4732" y="8219"/>
                  <a:pt x="4732" y="7554"/>
                </a:cubicBezTo>
                <a:lnTo>
                  <a:pt x="4732" y="1"/>
                </a:lnTo>
                <a:cubicBezTo>
                  <a:pt x="4732" y="666"/>
                  <a:pt x="3673" y="1208"/>
                  <a:pt x="2367" y="1208"/>
                </a:cubicBezTo>
                <a:cubicBezTo>
                  <a:pt x="1061" y="1208"/>
                  <a:pt x="1" y="666"/>
                  <a:pt x="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0"/>
          <p:cNvSpPr/>
          <p:nvPr/>
        </p:nvSpPr>
        <p:spPr>
          <a:xfrm>
            <a:off x="7725783" y="1472043"/>
            <a:ext cx="543774" cy="111100"/>
          </a:xfrm>
          <a:custGeom>
            <a:avLst/>
            <a:gdLst/>
            <a:ahLst/>
            <a:cxnLst/>
            <a:rect l="l" t="t" r="r" b="b"/>
            <a:pathLst>
              <a:path w="4733" h="2416" extrusionOk="0">
                <a:moveTo>
                  <a:pt x="2367" y="0"/>
                </a:moveTo>
                <a:cubicBezTo>
                  <a:pt x="1061" y="0"/>
                  <a:pt x="1" y="542"/>
                  <a:pt x="1" y="1208"/>
                </a:cubicBezTo>
                <a:cubicBezTo>
                  <a:pt x="1" y="1873"/>
                  <a:pt x="1061" y="2415"/>
                  <a:pt x="2367" y="2415"/>
                </a:cubicBezTo>
                <a:cubicBezTo>
                  <a:pt x="3673" y="2415"/>
                  <a:pt x="4732" y="1873"/>
                  <a:pt x="4732" y="1208"/>
                </a:cubicBezTo>
                <a:cubicBezTo>
                  <a:pt x="4732" y="542"/>
                  <a:pt x="3673" y="0"/>
                  <a:pt x="236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0"/>
          <p:cNvSpPr/>
          <p:nvPr/>
        </p:nvSpPr>
        <p:spPr>
          <a:xfrm>
            <a:off x="7713142" y="2197912"/>
            <a:ext cx="150161" cy="45387"/>
          </a:xfrm>
          <a:custGeom>
            <a:avLst/>
            <a:gdLst/>
            <a:ahLst/>
            <a:cxnLst/>
            <a:rect l="l" t="t" r="r" b="b"/>
            <a:pathLst>
              <a:path w="1307" h="987" extrusionOk="0">
                <a:moveTo>
                  <a:pt x="0" y="1"/>
                </a:moveTo>
                <a:lnTo>
                  <a:pt x="0" y="235"/>
                </a:lnTo>
                <a:lnTo>
                  <a:pt x="1306" y="987"/>
                </a:lnTo>
                <a:lnTo>
                  <a:pt x="1306" y="753"/>
                </a:lnTo>
                <a:lnTo>
                  <a:pt x="0"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0"/>
          <p:cNvSpPr/>
          <p:nvPr/>
        </p:nvSpPr>
        <p:spPr>
          <a:xfrm>
            <a:off x="7863226" y="2149208"/>
            <a:ext cx="358227" cy="94085"/>
          </a:xfrm>
          <a:custGeom>
            <a:avLst/>
            <a:gdLst/>
            <a:ahLst/>
            <a:cxnLst/>
            <a:rect l="l" t="t" r="r" b="b"/>
            <a:pathLst>
              <a:path w="3118" h="2046" extrusionOk="0">
                <a:moveTo>
                  <a:pt x="3117" y="0"/>
                </a:moveTo>
                <a:lnTo>
                  <a:pt x="0" y="1812"/>
                </a:lnTo>
                <a:lnTo>
                  <a:pt x="0" y="2046"/>
                </a:lnTo>
                <a:lnTo>
                  <a:pt x="3117" y="234"/>
                </a:lnTo>
                <a:lnTo>
                  <a:pt x="311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0"/>
          <p:cNvSpPr/>
          <p:nvPr/>
        </p:nvSpPr>
        <p:spPr>
          <a:xfrm>
            <a:off x="7713142" y="2084040"/>
            <a:ext cx="638559" cy="148486"/>
          </a:xfrm>
          <a:custGeom>
            <a:avLst/>
            <a:gdLst/>
            <a:ahLst/>
            <a:cxnLst/>
            <a:rect l="l" t="t" r="r" b="b"/>
            <a:pathLst>
              <a:path w="5558" h="3229" extrusionOk="0">
                <a:moveTo>
                  <a:pt x="5557" y="0"/>
                </a:moveTo>
                <a:lnTo>
                  <a:pt x="2366" y="62"/>
                </a:lnTo>
                <a:lnTo>
                  <a:pt x="3191" y="629"/>
                </a:lnTo>
                <a:lnTo>
                  <a:pt x="0" y="2477"/>
                </a:lnTo>
                <a:lnTo>
                  <a:pt x="1306" y="3229"/>
                </a:lnTo>
                <a:lnTo>
                  <a:pt x="4423" y="1417"/>
                </a:lnTo>
                <a:lnTo>
                  <a:pt x="5557" y="2132"/>
                </a:lnTo>
                <a:lnTo>
                  <a:pt x="5557"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0"/>
          <p:cNvSpPr/>
          <p:nvPr/>
        </p:nvSpPr>
        <p:spPr>
          <a:xfrm>
            <a:off x="8221428" y="2149208"/>
            <a:ext cx="130400" cy="38581"/>
          </a:xfrm>
          <a:custGeom>
            <a:avLst/>
            <a:gdLst/>
            <a:ahLst/>
            <a:cxnLst/>
            <a:rect l="l" t="t" r="r" b="b"/>
            <a:pathLst>
              <a:path w="1135" h="839" extrusionOk="0">
                <a:moveTo>
                  <a:pt x="0" y="0"/>
                </a:moveTo>
                <a:lnTo>
                  <a:pt x="0" y="234"/>
                </a:lnTo>
                <a:lnTo>
                  <a:pt x="998" y="838"/>
                </a:lnTo>
                <a:lnTo>
                  <a:pt x="1134" y="715"/>
                </a:lnTo>
                <a:lnTo>
                  <a:pt x="0"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0"/>
          <p:cNvSpPr/>
          <p:nvPr/>
        </p:nvSpPr>
        <p:spPr>
          <a:xfrm>
            <a:off x="7984925" y="2086845"/>
            <a:ext cx="95014" cy="31224"/>
          </a:xfrm>
          <a:custGeom>
            <a:avLst/>
            <a:gdLst/>
            <a:ahLst/>
            <a:cxnLst/>
            <a:rect l="l" t="t" r="r" b="b"/>
            <a:pathLst>
              <a:path w="827" h="679" extrusionOk="0">
                <a:moveTo>
                  <a:pt x="1" y="1"/>
                </a:moveTo>
                <a:lnTo>
                  <a:pt x="1" y="223"/>
                </a:lnTo>
                <a:lnTo>
                  <a:pt x="641" y="679"/>
                </a:lnTo>
                <a:lnTo>
                  <a:pt x="826" y="568"/>
                </a:lnTo>
                <a:lnTo>
                  <a:pt x="1"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0"/>
          <p:cNvSpPr/>
          <p:nvPr/>
        </p:nvSpPr>
        <p:spPr>
          <a:xfrm>
            <a:off x="8381394" y="1678311"/>
            <a:ext cx="542281" cy="402875"/>
          </a:xfrm>
          <a:custGeom>
            <a:avLst/>
            <a:gdLst/>
            <a:ahLst/>
            <a:cxnLst/>
            <a:rect l="l" t="t" r="r" b="b"/>
            <a:pathLst>
              <a:path w="4720" h="8761" extrusionOk="0">
                <a:moveTo>
                  <a:pt x="1" y="0"/>
                </a:moveTo>
                <a:lnTo>
                  <a:pt x="1" y="7553"/>
                </a:lnTo>
                <a:cubicBezTo>
                  <a:pt x="1" y="8219"/>
                  <a:pt x="1060" y="8761"/>
                  <a:pt x="2354" y="8761"/>
                </a:cubicBezTo>
                <a:cubicBezTo>
                  <a:pt x="3660" y="8761"/>
                  <a:pt x="4720" y="8219"/>
                  <a:pt x="4720" y="7553"/>
                </a:cubicBezTo>
                <a:lnTo>
                  <a:pt x="4720" y="0"/>
                </a:lnTo>
                <a:cubicBezTo>
                  <a:pt x="4720" y="666"/>
                  <a:pt x="3660" y="1208"/>
                  <a:pt x="2354" y="1208"/>
                </a:cubicBezTo>
                <a:cubicBezTo>
                  <a:pt x="1048" y="1208"/>
                  <a:pt x="1" y="666"/>
                  <a:pt x="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0"/>
          <p:cNvSpPr/>
          <p:nvPr/>
        </p:nvSpPr>
        <p:spPr>
          <a:xfrm>
            <a:off x="8381394" y="1622754"/>
            <a:ext cx="542281" cy="111100"/>
          </a:xfrm>
          <a:custGeom>
            <a:avLst/>
            <a:gdLst/>
            <a:ahLst/>
            <a:cxnLst/>
            <a:rect l="l" t="t" r="r" b="b"/>
            <a:pathLst>
              <a:path w="4720" h="2416" extrusionOk="0">
                <a:moveTo>
                  <a:pt x="2354" y="1"/>
                </a:moveTo>
                <a:cubicBezTo>
                  <a:pt x="1048" y="1"/>
                  <a:pt x="1" y="543"/>
                  <a:pt x="1" y="1208"/>
                </a:cubicBezTo>
                <a:cubicBezTo>
                  <a:pt x="1" y="1874"/>
                  <a:pt x="1060" y="2416"/>
                  <a:pt x="2354" y="2416"/>
                </a:cubicBezTo>
                <a:cubicBezTo>
                  <a:pt x="3660" y="2416"/>
                  <a:pt x="4720" y="1874"/>
                  <a:pt x="4720" y="1208"/>
                </a:cubicBezTo>
                <a:cubicBezTo>
                  <a:pt x="4720" y="543"/>
                  <a:pt x="3660" y="1"/>
                  <a:pt x="235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0"/>
          <p:cNvSpPr txBox="1">
            <a:spLocks noGrp="1"/>
          </p:cNvSpPr>
          <p:nvPr>
            <p:ph type="ctrTitle"/>
          </p:nvPr>
        </p:nvSpPr>
        <p:spPr>
          <a:xfrm>
            <a:off x="757575" y="2425463"/>
            <a:ext cx="2564100" cy="6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 Sampling 							</a:t>
            </a:r>
            <a:endParaRPr/>
          </a:p>
        </p:txBody>
      </p:sp>
      <p:sp>
        <p:nvSpPr>
          <p:cNvPr id="286" name="Google Shape;286;p40"/>
          <p:cNvSpPr txBox="1"/>
          <p:nvPr/>
        </p:nvSpPr>
        <p:spPr>
          <a:xfrm>
            <a:off x="4674375" y="2470500"/>
            <a:ext cx="2817900" cy="6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1"/>
                </a:solidFill>
                <a:latin typeface="Exo 2"/>
                <a:ea typeface="Exo 2"/>
                <a:cs typeface="Exo 2"/>
                <a:sym typeface="Exo 2"/>
              </a:rPr>
              <a:t>Under Sampling</a:t>
            </a:r>
            <a:endParaRPr sz="2400" b="1">
              <a:solidFill>
                <a:schemeClr val="dk1"/>
              </a:solidFill>
              <a:latin typeface="Exo 2"/>
              <a:ea typeface="Exo 2"/>
              <a:cs typeface="Exo 2"/>
              <a:sym typeface="Exo 2"/>
            </a:endParaRPr>
          </a:p>
        </p:txBody>
      </p:sp>
      <p:sp>
        <p:nvSpPr>
          <p:cNvPr id="287" name="Google Shape;287;p40"/>
          <p:cNvSpPr/>
          <p:nvPr/>
        </p:nvSpPr>
        <p:spPr>
          <a:xfrm>
            <a:off x="757574" y="4152163"/>
            <a:ext cx="404551" cy="402875"/>
          </a:xfrm>
          <a:custGeom>
            <a:avLst/>
            <a:gdLst/>
            <a:ahLst/>
            <a:cxnLst/>
            <a:rect l="l" t="t" r="r" b="b"/>
            <a:pathLst>
              <a:path w="4720" h="8761" extrusionOk="0">
                <a:moveTo>
                  <a:pt x="1" y="0"/>
                </a:moveTo>
                <a:lnTo>
                  <a:pt x="1" y="7553"/>
                </a:lnTo>
                <a:cubicBezTo>
                  <a:pt x="1" y="8219"/>
                  <a:pt x="1060" y="8761"/>
                  <a:pt x="2354" y="8761"/>
                </a:cubicBezTo>
                <a:cubicBezTo>
                  <a:pt x="3660" y="8761"/>
                  <a:pt x="4720" y="8219"/>
                  <a:pt x="4720" y="7553"/>
                </a:cubicBezTo>
                <a:lnTo>
                  <a:pt x="4720" y="0"/>
                </a:lnTo>
                <a:cubicBezTo>
                  <a:pt x="4720" y="666"/>
                  <a:pt x="3660" y="1208"/>
                  <a:pt x="2354" y="1208"/>
                </a:cubicBezTo>
                <a:cubicBezTo>
                  <a:pt x="1048" y="1208"/>
                  <a:pt x="1" y="666"/>
                  <a:pt x="1" y="0"/>
                </a:cubicBezTo>
                <a:close/>
              </a:path>
            </a:pathLst>
          </a:cu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288" name="Google Shape;288;p40"/>
          <p:cNvSpPr/>
          <p:nvPr/>
        </p:nvSpPr>
        <p:spPr>
          <a:xfrm>
            <a:off x="757574" y="4096607"/>
            <a:ext cx="404551" cy="111100"/>
          </a:xfrm>
          <a:custGeom>
            <a:avLst/>
            <a:gdLst/>
            <a:ahLst/>
            <a:cxnLst/>
            <a:rect l="l" t="t" r="r" b="b"/>
            <a:pathLst>
              <a:path w="4720" h="2416" extrusionOk="0">
                <a:moveTo>
                  <a:pt x="2354" y="1"/>
                </a:moveTo>
                <a:cubicBezTo>
                  <a:pt x="1048" y="1"/>
                  <a:pt x="1" y="543"/>
                  <a:pt x="1" y="1208"/>
                </a:cubicBezTo>
                <a:cubicBezTo>
                  <a:pt x="1" y="1874"/>
                  <a:pt x="1060" y="2416"/>
                  <a:pt x="2354" y="2416"/>
                </a:cubicBezTo>
                <a:cubicBezTo>
                  <a:pt x="3660" y="2416"/>
                  <a:pt x="4720" y="1874"/>
                  <a:pt x="4720" y="1208"/>
                </a:cubicBezTo>
                <a:cubicBezTo>
                  <a:pt x="4720" y="543"/>
                  <a:pt x="3660" y="1"/>
                  <a:pt x="235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0"/>
          <p:cNvSpPr/>
          <p:nvPr/>
        </p:nvSpPr>
        <p:spPr>
          <a:xfrm>
            <a:off x="1678974" y="4152163"/>
            <a:ext cx="404551" cy="402875"/>
          </a:xfrm>
          <a:custGeom>
            <a:avLst/>
            <a:gdLst/>
            <a:ahLst/>
            <a:cxnLst/>
            <a:rect l="l" t="t" r="r" b="b"/>
            <a:pathLst>
              <a:path w="4720" h="8761" extrusionOk="0">
                <a:moveTo>
                  <a:pt x="1" y="0"/>
                </a:moveTo>
                <a:lnTo>
                  <a:pt x="1" y="7553"/>
                </a:lnTo>
                <a:cubicBezTo>
                  <a:pt x="1" y="8219"/>
                  <a:pt x="1060" y="8761"/>
                  <a:pt x="2354" y="8761"/>
                </a:cubicBezTo>
                <a:cubicBezTo>
                  <a:pt x="3660" y="8761"/>
                  <a:pt x="4720" y="8219"/>
                  <a:pt x="4720" y="7553"/>
                </a:cubicBezTo>
                <a:lnTo>
                  <a:pt x="4720" y="0"/>
                </a:lnTo>
                <a:cubicBezTo>
                  <a:pt x="4720" y="666"/>
                  <a:pt x="3660" y="1208"/>
                  <a:pt x="2354" y="1208"/>
                </a:cubicBezTo>
                <a:cubicBezTo>
                  <a:pt x="1048" y="1208"/>
                  <a:pt x="1" y="666"/>
                  <a:pt x="1" y="0"/>
                </a:cubicBezTo>
                <a:close/>
              </a:path>
            </a:pathLst>
          </a:cu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290" name="Google Shape;290;p40"/>
          <p:cNvSpPr/>
          <p:nvPr/>
        </p:nvSpPr>
        <p:spPr>
          <a:xfrm>
            <a:off x="1658225" y="4129400"/>
            <a:ext cx="404551" cy="106074"/>
          </a:xfrm>
          <a:custGeom>
            <a:avLst/>
            <a:gdLst/>
            <a:ahLst/>
            <a:cxnLst/>
            <a:rect l="l" t="t" r="r" b="b"/>
            <a:pathLst>
              <a:path w="4720" h="2416" extrusionOk="0">
                <a:moveTo>
                  <a:pt x="2354" y="1"/>
                </a:moveTo>
                <a:cubicBezTo>
                  <a:pt x="1048" y="1"/>
                  <a:pt x="1" y="543"/>
                  <a:pt x="1" y="1208"/>
                </a:cubicBezTo>
                <a:cubicBezTo>
                  <a:pt x="1" y="1874"/>
                  <a:pt x="1060" y="2416"/>
                  <a:pt x="2354" y="2416"/>
                </a:cubicBezTo>
                <a:cubicBezTo>
                  <a:pt x="3660" y="2416"/>
                  <a:pt x="4720" y="1874"/>
                  <a:pt x="4720" y="1208"/>
                </a:cubicBezTo>
                <a:cubicBezTo>
                  <a:pt x="4720" y="543"/>
                  <a:pt x="3660" y="1"/>
                  <a:pt x="235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0"/>
          <p:cNvSpPr/>
          <p:nvPr/>
        </p:nvSpPr>
        <p:spPr>
          <a:xfrm>
            <a:off x="1207350" y="3298626"/>
            <a:ext cx="405665" cy="111100"/>
          </a:xfrm>
          <a:custGeom>
            <a:avLst/>
            <a:gdLst/>
            <a:ahLst/>
            <a:cxnLst/>
            <a:rect l="l" t="t" r="r" b="b"/>
            <a:pathLst>
              <a:path w="4733" h="2416" extrusionOk="0">
                <a:moveTo>
                  <a:pt x="2367" y="0"/>
                </a:moveTo>
                <a:cubicBezTo>
                  <a:pt x="1061" y="0"/>
                  <a:pt x="1" y="542"/>
                  <a:pt x="1" y="1208"/>
                </a:cubicBezTo>
                <a:cubicBezTo>
                  <a:pt x="1" y="1873"/>
                  <a:pt x="1061" y="2415"/>
                  <a:pt x="2367" y="2415"/>
                </a:cubicBezTo>
                <a:cubicBezTo>
                  <a:pt x="3673" y="2415"/>
                  <a:pt x="4732" y="1873"/>
                  <a:pt x="4732" y="1208"/>
                </a:cubicBezTo>
                <a:cubicBezTo>
                  <a:pt x="4732" y="542"/>
                  <a:pt x="3673" y="0"/>
                  <a:pt x="236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0"/>
          <p:cNvSpPr/>
          <p:nvPr/>
        </p:nvSpPr>
        <p:spPr>
          <a:xfrm>
            <a:off x="1218282" y="3333532"/>
            <a:ext cx="404552" cy="1222391"/>
          </a:xfrm>
          <a:custGeom>
            <a:avLst/>
            <a:gdLst/>
            <a:ahLst/>
            <a:cxnLst/>
            <a:rect l="l" t="t" r="r" b="b"/>
            <a:pathLst>
              <a:path w="3708" h="24746" extrusionOk="0">
                <a:moveTo>
                  <a:pt x="0" y="1"/>
                </a:moveTo>
                <a:lnTo>
                  <a:pt x="0" y="23793"/>
                </a:lnTo>
                <a:cubicBezTo>
                  <a:pt x="0" y="24321"/>
                  <a:pt x="826" y="24746"/>
                  <a:pt x="1848" y="24746"/>
                </a:cubicBezTo>
                <a:cubicBezTo>
                  <a:pt x="2869" y="24746"/>
                  <a:pt x="3707" y="24321"/>
                  <a:pt x="3707" y="23793"/>
                </a:cubicBezTo>
                <a:lnTo>
                  <a:pt x="3707" y="1"/>
                </a:lnTo>
                <a:cubicBezTo>
                  <a:pt x="3707" y="517"/>
                  <a:pt x="2881" y="942"/>
                  <a:pt x="1848" y="942"/>
                </a:cubicBezTo>
                <a:cubicBezTo>
                  <a:pt x="826" y="942"/>
                  <a:pt x="0" y="517"/>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grpSp>
        <p:nvGrpSpPr>
          <p:cNvPr id="293" name="Google Shape;293;p40"/>
          <p:cNvGrpSpPr/>
          <p:nvPr/>
        </p:nvGrpSpPr>
        <p:grpSpPr>
          <a:xfrm>
            <a:off x="2096254" y="3599964"/>
            <a:ext cx="645891" cy="426899"/>
            <a:chOff x="4535534" y="5169625"/>
            <a:chExt cx="101736" cy="52300"/>
          </a:xfrm>
        </p:grpSpPr>
        <p:sp>
          <p:nvSpPr>
            <p:cNvPr id="294" name="Google Shape;294;p40"/>
            <p:cNvSpPr/>
            <p:nvPr/>
          </p:nvSpPr>
          <p:spPr>
            <a:xfrm>
              <a:off x="4592170" y="5169625"/>
              <a:ext cx="45100" cy="52300"/>
            </a:xfrm>
            <a:custGeom>
              <a:avLst/>
              <a:gdLst/>
              <a:ahLst/>
              <a:cxnLst/>
              <a:rect l="l" t="t" r="r" b="b"/>
              <a:pathLst>
                <a:path w="1804" h="2092" extrusionOk="0">
                  <a:moveTo>
                    <a:pt x="0" y="0"/>
                  </a:moveTo>
                  <a:lnTo>
                    <a:pt x="0" y="2092"/>
                  </a:lnTo>
                  <a:lnTo>
                    <a:pt x="1803" y="1046"/>
                  </a:lnTo>
                  <a:lnTo>
                    <a:pt x="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0"/>
            <p:cNvSpPr/>
            <p:nvPr/>
          </p:nvSpPr>
          <p:spPr>
            <a:xfrm>
              <a:off x="4535534" y="5181700"/>
              <a:ext cx="57525" cy="28150"/>
            </a:xfrm>
            <a:custGeom>
              <a:avLst/>
              <a:gdLst/>
              <a:ahLst/>
              <a:cxnLst/>
              <a:rect l="l" t="t" r="r" b="b"/>
              <a:pathLst>
                <a:path w="2301" h="1126" extrusionOk="0">
                  <a:moveTo>
                    <a:pt x="0" y="0"/>
                  </a:moveTo>
                  <a:lnTo>
                    <a:pt x="0" y="1125"/>
                  </a:lnTo>
                  <a:lnTo>
                    <a:pt x="2301" y="1125"/>
                  </a:lnTo>
                  <a:lnTo>
                    <a:pt x="230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 name="Google Shape;296;p40"/>
          <p:cNvSpPr/>
          <p:nvPr/>
        </p:nvSpPr>
        <p:spPr>
          <a:xfrm>
            <a:off x="2876628" y="3333535"/>
            <a:ext cx="405663" cy="1281081"/>
          </a:xfrm>
          <a:custGeom>
            <a:avLst/>
            <a:gdLst/>
            <a:ahLst/>
            <a:cxnLst/>
            <a:rect l="l" t="t" r="r" b="b"/>
            <a:pathLst>
              <a:path w="3697" h="22301" extrusionOk="0">
                <a:moveTo>
                  <a:pt x="1" y="0"/>
                </a:moveTo>
                <a:lnTo>
                  <a:pt x="1" y="21348"/>
                </a:lnTo>
                <a:cubicBezTo>
                  <a:pt x="1" y="21876"/>
                  <a:pt x="827" y="22301"/>
                  <a:pt x="1849" y="22301"/>
                </a:cubicBezTo>
                <a:cubicBezTo>
                  <a:pt x="2870" y="22301"/>
                  <a:pt x="3697" y="21864"/>
                  <a:pt x="3697" y="21348"/>
                </a:cubicBezTo>
                <a:lnTo>
                  <a:pt x="3697" y="0"/>
                </a:lnTo>
                <a:cubicBezTo>
                  <a:pt x="3697" y="528"/>
                  <a:pt x="2870" y="941"/>
                  <a:pt x="1849" y="941"/>
                </a:cubicBezTo>
                <a:cubicBezTo>
                  <a:pt x="827" y="941"/>
                  <a:pt x="1" y="528"/>
                  <a:pt x="1" y="0"/>
                </a:cubicBezTo>
                <a:close/>
              </a:path>
            </a:pathLst>
          </a:cu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297" name="Google Shape;297;p40"/>
          <p:cNvSpPr/>
          <p:nvPr/>
        </p:nvSpPr>
        <p:spPr>
          <a:xfrm>
            <a:off x="2862086" y="3262425"/>
            <a:ext cx="404551" cy="111100"/>
          </a:xfrm>
          <a:custGeom>
            <a:avLst/>
            <a:gdLst/>
            <a:ahLst/>
            <a:cxnLst/>
            <a:rect l="l" t="t" r="r" b="b"/>
            <a:pathLst>
              <a:path w="4720" h="2416" extrusionOk="0">
                <a:moveTo>
                  <a:pt x="2354" y="1"/>
                </a:moveTo>
                <a:cubicBezTo>
                  <a:pt x="1048" y="1"/>
                  <a:pt x="1" y="543"/>
                  <a:pt x="1" y="1208"/>
                </a:cubicBezTo>
                <a:cubicBezTo>
                  <a:pt x="1" y="1874"/>
                  <a:pt x="1060" y="2416"/>
                  <a:pt x="2354" y="2416"/>
                </a:cubicBezTo>
                <a:cubicBezTo>
                  <a:pt x="3660" y="2416"/>
                  <a:pt x="4720" y="1874"/>
                  <a:pt x="4720" y="1208"/>
                </a:cubicBezTo>
                <a:cubicBezTo>
                  <a:pt x="4720" y="543"/>
                  <a:pt x="3660" y="1"/>
                  <a:pt x="235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0"/>
          <p:cNvSpPr/>
          <p:nvPr/>
        </p:nvSpPr>
        <p:spPr>
          <a:xfrm>
            <a:off x="3311862" y="3302639"/>
            <a:ext cx="405665" cy="111100"/>
          </a:xfrm>
          <a:custGeom>
            <a:avLst/>
            <a:gdLst/>
            <a:ahLst/>
            <a:cxnLst/>
            <a:rect l="l" t="t" r="r" b="b"/>
            <a:pathLst>
              <a:path w="4733" h="2416" extrusionOk="0">
                <a:moveTo>
                  <a:pt x="2367" y="0"/>
                </a:moveTo>
                <a:cubicBezTo>
                  <a:pt x="1061" y="0"/>
                  <a:pt x="1" y="542"/>
                  <a:pt x="1" y="1208"/>
                </a:cubicBezTo>
                <a:cubicBezTo>
                  <a:pt x="1" y="1873"/>
                  <a:pt x="1061" y="2415"/>
                  <a:pt x="2367" y="2415"/>
                </a:cubicBezTo>
                <a:cubicBezTo>
                  <a:pt x="3673" y="2415"/>
                  <a:pt x="4732" y="1873"/>
                  <a:pt x="4732" y="1208"/>
                </a:cubicBezTo>
                <a:cubicBezTo>
                  <a:pt x="4732" y="542"/>
                  <a:pt x="3673" y="0"/>
                  <a:pt x="236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0"/>
          <p:cNvSpPr/>
          <p:nvPr/>
        </p:nvSpPr>
        <p:spPr>
          <a:xfrm>
            <a:off x="3322804" y="3337557"/>
            <a:ext cx="404552" cy="1281100"/>
          </a:xfrm>
          <a:custGeom>
            <a:avLst/>
            <a:gdLst/>
            <a:ahLst/>
            <a:cxnLst/>
            <a:rect l="l" t="t" r="r" b="b"/>
            <a:pathLst>
              <a:path w="3708" h="24746" extrusionOk="0">
                <a:moveTo>
                  <a:pt x="0" y="1"/>
                </a:moveTo>
                <a:lnTo>
                  <a:pt x="0" y="23793"/>
                </a:lnTo>
                <a:cubicBezTo>
                  <a:pt x="0" y="24321"/>
                  <a:pt x="826" y="24746"/>
                  <a:pt x="1848" y="24746"/>
                </a:cubicBezTo>
                <a:cubicBezTo>
                  <a:pt x="2869" y="24746"/>
                  <a:pt x="3707" y="24321"/>
                  <a:pt x="3707" y="23793"/>
                </a:cubicBezTo>
                <a:lnTo>
                  <a:pt x="3707" y="1"/>
                </a:lnTo>
                <a:cubicBezTo>
                  <a:pt x="3707" y="517"/>
                  <a:pt x="2881" y="942"/>
                  <a:pt x="1848" y="942"/>
                </a:cubicBezTo>
                <a:cubicBezTo>
                  <a:pt x="826" y="942"/>
                  <a:pt x="0" y="517"/>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300" name="Google Shape;300;p40"/>
          <p:cNvSpPr/>
          <p:nvPr/>
        </p:nvSpPr>
        <p:spPr>
          <a:xfrm>
            <a:off x="3783508" y="3304183"/>
            <a:ext cx="405663" cy="1314477"/>
          </a:xfrm>
          <a:custGeom>
            <a:avLst/>
            <a:gdLst/>
            <a:ahLst/>
            <a:cxnLst/>
            <a:rect l="l" t="t" r="r" b="b"/>
            <a:pathLst>
              <a:path w="3697" h="22301" extrusionOk="0">
                <a:moveTo>
                  <a:pt x="1" y="0"/>
                </a:moveTo>
                <a:lnTo>
                  <a:pt x="1" y="21348"/>
                </a:lnTo>
                <a:cubicBezTo>
                  <a:pt x="1" y="21876"/>
                  <a:pt x="827" y="22301"/>
                  <a:pt x="1849" y="22301"/>
                </a:cubicBezTo>
                <a:cubicBezTo>
                  <a:pt x="2870" y="22301"/>
                  <a:pt x="3697" y="21864"/>
                  <a:pt x="3697" y="21348"/>
                </a:cubicBezTo>
                <a:lnTo>
                  <a:pt x="3697" y="0"/>
                </a:lnTo>
                <a:cubicBezTo>
                  <a:pt x="3697" y="528"/>
                  <a:pt x="2870" y="941"/>
                  <a:pt x="1849" y="941"/>
                </a:cubicBezTo>
                <a:cubicBezTo>
                  <a:pt x="827" y="941"/>
                  <a:pt x="1" y="528"/>
                  <a:pt x="1" y="0"/>
                </a:cubicBezTo>
                <a:close/>
              </a:path>
            </a:pathLst>
          </a:cu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301" name="Google Shape;301;p40"/>
          <p:cNvSpPr/>
          <p:nvPr/>
        </p:nvSpPr>
        <p:spPr>
          <a:xfrm>
            <a:off x="3783508" y="3270909"/>
            <a:ext cx="404575" cy="94152"/>
          </a:xfrm>
          <a:custGeom>
            <a:avLst/>
            <a:gdLst/>
            <a:ahLst/>
            <a:cxnLst/>
            <a:rect l="l" t="t" r="r" b="b"/>
            <a:pathLst>
              <a:path w="4720" h="2416" extrusionOk="0">
                <a:moveTo>
                  <a:pt x="2354" y="1"/>
                </a:moveTo>
                <a:cubicBezTo>
                  <a:pt x="1048" y="1"/>
                  <a:pt x="1" y="543"/>
                  <a:pt x="1" y="1208"/>
                </a:cubicBezTo>
                <a:cubicBezTo>
                  <a:pt x="1" y="1874"/>
                  <a:pt x="1060" y="2416"/>
                  <a:pt x="2354" y="2416"/>
                </a:cubicBezTo>
                <a:cubicBezTo>
                  <a:pt x="3660" y="2416"/>
                  <a:pt x="4720" y="1874"/>
                  <a:pt x="4720" y="1208"/>
                </a:cubicBezTo>
                <a:cubicBezTo>
                  <a:pt x="4720" y="543"/>
                  <a:pt x="3660" y="1"/>
                  <a:pt x="235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0"/>
          <p:cNvSpPr/>
          <p:nvPr/>
        </p:nvSpPr>
        <p:spPr>
          <a:xfrm>
            <a:off x="4837949" y="4156350"/>
            <a:ext cx="404551" cy="402875"/>
          </a:xfrm>
          <a:custGeom>
            <a:avLst/>
            <a:gdLst/>
            <a:ahLst/>
            <a:cxnLst/>
            <a:rect l="l" t="t" r="r" b="b"/>
            <a:pathLst>
              <a:path w="4720" h="8761" extrusionOk="0">
                <a:moveTo>
                  <a:pt x="1" y="0"/>
                </a:moveTo>
                <a:lnTo>
                  <a:pt x="1" y="7553"/>
                </a:lnTo>
                <a:cubicBezTo>
                  <a:pt x="1" y="8219"/>
                  <a:pt x="1060" y="8761"/>
                  <a:pt x="2354" y="8761"/>
                </a:cubicBezTo>
                <a:cubicBezTo>
                  <a:pt x="3660" y="8761"/>
                  <a:pt x="4720" y="8219"/>
                  <a:pt x="4720" y="7553"/>
                </a:cubicBezTo>
                <a:lnTo>
                  <a:pt x="4720" y="0"/>
                </a:lnTo>
                <a:cubicBezTo>
                  <a:pt x="4720" y="666"/>
                  <a:pt x="3660" y="1208"/>
                  <a:pt x="2354" y="1208"/>
                </a:cubicBezTo>
                <a:cubicBezTo>
                  <a:pt x="1048" y="1208"/>
                  <a:pt x="1" y="666"/>
                  <a:pt x="1" y="0"/>
                </a:cubicBezTo>
                <a:close/>
              </a:path>
            </a:pathLst>
          </a:cu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303" name="Google Shape;303;p40"/>
          <p:cNvSpPr/>
          <p:nvPr/>
        </p:nvSpPr>
        <p:spPr>
          <a:xfrm>
            <a:off x="4837949" y="4100794"/>
            <a:ext cx="404551" cy="111100"/>
          </a:xfrm>
          <a:custGeom>
            <a:avLst/>
            <a:gdLst/>
            <a:ahLst/>
            <a:cxnLst/>
            <a:rect l="l" t="t" r="r" b="b"/>
            <a:pathLst>
              <a:path w="4720" h="2416" extrusionOk="0">
                <a:moveTo>
                  <a:pt x="2354" y="1"/>
                </a:moveTo>
                <a:cubicBezTo>
                  <a:pt x="1048" y="1"/>
                  <a:pt x="1" y="543"/>
                  <a:pt x="1" y="1208"/>
                </a:cubicBezTo>
                <a:cubicBezTo>
                  <a:pt x="1" y="1874"/>
                  <a:pt x="1060" y="2416"/>
                  <a:pt x="2354" y="2416"/>
                </a:cubicBezTo>
                <a:cubicBezTo>
                  <a:pt x="3660" y="2416"/>
                  <a:pt x="4720" y="1874"/>
                  <a:pt x="4720" y="1208"/>
                </a:cubicBezTo>
                <a:cubicBezTo>
                  <a:pt x="4720" y="543"/>
                  <a:pt x="3660" y="1"/>
                  <a:pt x="235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0"/>
          <p:cNvSpPr/>
          <p:nvPr/>
        </p:nvSpPr>
        <p:spPr>
          <a:xfrm>
            <a:off x="5759349" y="4156350"/>
            <a:ext cx="404551" cy="402875"/>
          </a:xfrm>
          <a:custGeom>
            <a:avLst/>
            <a:gdLst/>
            <a:ahLst/>
            <a:cxnLst/>
            <a:rect l="l" t="t" r="r" b="b"/>
            <a:pathLst>
              <a:path w="4720" h="8761" extrusionOk="0">
                <a:moveTo>
                  <a:pt x="1" y="0"/>
                </a:moveTo>
                <a:lnTo>
                  <a:pt x="1" y="7553"/>
                </a:lnTo>
                <a:cubicBezTo>
                  <a:pt x="1" y="8219"/>
                  <a:pt x="1060" y="8761"/>
                  <a:pt x="2354" y="8761"/>
                </a:cubicBezTo>
                <a:cubicBezTo>
                  <a:pt x="3660" y="8761"/>
                  <a:pt x="4720" y="8219"/>
                  <a:pt x="4720" y="7553"/>
                </a:cubicBezTo>
                <a:lnTo>
                  <a:pt x="4720" y="0"/>
                </a:lnTo>
                <a:cubicBezTo>
                  <a:pt x="4720" y="666"/>
                  <a:pt x="3660" y="1208"/>
                  <a:pt x="2354" y="1208"/>
                </a:cubicBezTo>
                <a:cubicBezTo>
                  <a:pt x="1048" y="1208"/>
                  <a:pt x="1" y="666"/>
                  <a:pt x="1" y="0"/>
                </a:cubicBezTo>
                <a:close/>
              </a:path>
            </a:pathLst>
          </a:cu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305" name="Google Shape;305;p40"/>
          <p:cNvSpPr/>
          <p:nvPr/>
        </p:nvSpPr>
        <p:spPr>
          <a:xfrm>
            <a:off x="5738600" y="4133588"/>
            <a:ext cx="404551" cy="106074"/>
          </a:xfrm>
          <a:custGeom>
            <a:avLst/>
            <a:gdLst/>
            <a:ahLst/>
            <a:cxnLst/>
            <a:rect l="l" t="t" r="r" b="b"/>
            <a:pathLst>
              <a:path w="4720" h="2416" extrusionOk="0">
                <a:moveTo>
                  <a:pt x="2354" y="1"/>
                </a:moveTo>
                <a:cubicBezTo>
                  <a:pt x="1048" y="1"/>
                  <a:pt x="1" y="543"/>
                  <a:pt x="1" y="1208"/>
                </a:cubicBezTo>
                <a:cubicBezTo>
                  <a:pt x="1" y="1874"/>
                  <a:pt x="1060" y="2416"/>
                  <a:pt x="2354" y="2416"/>
                </a:cubicBezTo>
                <a:cubicBezTo>
                  <a:pt x="3660" y="2416"/>
                  <a:pt x="4720" y="1874"/>
                  <a:pt x="4720" y="1208"/>
                </a:cubicBezTo>
                <a:cubicBezTo>
                  <a:pt x="4720" y="543"/>
                  <a:pt x="3660" y="1"/>
                  <a:pt x="235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0"/>
          <p:cNvSpPr/>
          <p:nvPr/>
        </p:nvSpPr>
        <p:spPr>
          <a:xfrm>
            <a:off x="5287725" y="3302814"/>
            <a:ext cx="405665" cy="111100"/>
          </a:xfrm>
          <a:custGeom>
            <a:avLst/>
            <a:gdLst/>
            <a:ahLst/>
            <a:cxnLst/>
            <a:rect l="l" t="t" r="r" b="b"/>
            <a:pathLst>
              <a:path w="4733" h="2416" extrusionOk="0">
                <a:moveTo>
                  <a:pt x="2367" y="0"/>
                </a:moveTo>
                <a:cubicBezTo>
                  <a:pt x="1061" y="0"/>
                  <a:pt x="1" y="542"/>
                  <a:pt x="1" y="1208"/>
                </a:cubicBezTo>
                <a:cubicBezTo>
                  <a:pt x="1" y="1873"/>
                  <a:pt x="1061" y="2415"/>
                  <a:pt x="2367" y="2415"/>
                </a:cubicBezTo>
                <a:cubicBezTo>
                  <a:pt x="3673" y="2415"/>
                  <a:pt x="4732" y="1873"/>
                  <a:pt x="4732" y="1208"/>
                </a:cubicBezTo>
                <a:cubicBezTo>
                  <a:pt x="4732" y="542"/>
                  <a:pt x="3673" y="0"/>
                  <a:pt x="236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0"/>
          <p:cNvSpPr/>
          <p:nvPr/>
        </p:nvSpPr>
        <p:spPr>
          <a:xfrm>
            <a:off x="5298657" y="3337719"/>
            <a:ext cx="404552" cy="1222391"/>
          </a:xfrm>
          <a:custGeom>
            <a:avLst/>
            <a:gdLst/>
            <a:ahLst/>
            <a:cxnLst/>
            <a:rect l="l" t="t" r="r" b="b"/>
            <a:pathLst>
              <a:path w="3708" h="24746" extrusionOk="0">
                <a:moveTo>
                  <a:pt x="0" y="1"/>
                </a:moveTo>
                <a:lnTo>
                  <a:pt x="0" y="23793"/>
                </a:lnTo>
                <a:cubicBezTo>
                  <a:pt x="0" y="24321"/>
                  <a:pt x="826" y="24746"/>
                  <a:pt x="1848" y="24746"/>
                </a:cubicBezTo>
                <a:cubicBezTo>
                  <a:pt x="2869" y="24746"/>
                  <a:pt x="3707" y="24321"/>
                  <a:pt x="3707" y="23793"/>
                </a:cubicBezTo>
                <a:lnTo>
                  <a:pt x="3707" y="1"/>
                </a:lnTo>
                <a:cubicBezTo>
                  <a:pt x="3707" y="517"/>
                  <a:pt x="2881" y="942"/>
                  <a:pt x="1848" y="942"/>
                </a:cubicBezTo>
                <a:cubicBezTo>
                  <a:pt x="826" y="942"/>
                  <a:pt x="0" y="517"/>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grpSp>
        <p:nvGrpSpPr>
          <p:cNvPr id="308" name="Google Shape;308;p40"/>
          <p:cNvGrpSpPr/>
          <p:nvPr/>
        </p:nvGrpSpPr>
        <p:grpSpPr>
          <a:xfrm>
            <a:off x="6176629" y="3604151"/>
            <a:ext cx="645891" cy="426899"/>
            <a:chOff x="4535534" y="5169625"/>
            <a:chExt cx="101736" cy="52300"/>
          </a:xfrm>
        </p:grpSpPr>
        <p:sp>
          <p:nvSpPr>
            <p:cNvPr id="309" name="Google Shape;309;p40"/>
            <p:cNvSpPr/>
            <p:nvPr/>
          </p:nvSpPr>
          <p:spPr>
            <a:xfrm>
              <a:off x="4592170" y="5169625"/>
              <a:ext cx="45100" cy="52300"/>
            </a:xfrm>
            <a:custGeom>
              <a:avLst/>
              <a:gdLst/>
              <a:ahLst/>
              <a:cxnLst/>
              <a:rect l="l" t="t" r="r" b="b"/>
              <a:pathLst>
                <a:path w="1804" h="2092" extrusionOk="0">
                  <a:moveTo>
                    <a:pt x="0" y="0"/>
                  </a:moveTo>
                  <a:lnTo>
                    <a:pt x="0" y="2092"/>
                  </a:lnTo>
                  <a:lnTo>
                    <a:pt x="1803" y="1046"/>
                  </a:lnTo>
                  <a:lnTo>
                    <a:pt x="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0"/>
            <p:cNvSpPr/>
            <p:nvPr/>
          </p:nvSpPr>
          <p:spPr>
            <a:xfrm>
              <a:off x="4535534" y="5181700"/>
              <a:ext cx="57525" cy="28150"/>
            </a:xfrm>
            <a:custGeom>
              <a:avLst/>
              <a:gdLst/>
              <a:ahLst/>
              <a:cxnLst/>
              <a:rect l="l" t="t" r="r" b="b"/>
              <a:pathLst>
                <a:path w="2301" h="1126" extrusionOk="0">
                  <a:moveTo>
                    <a:pt x="0" y="0"/>
                  </a:moveTo>
                  <a:lnTo>
                    <a:pt x="0" y="1125"/>
                  </a:lnTo>
                  <a:lnTo>
                    <a:pt x="2301" y="1125"/>
                  </a:lnTo>
                  <a:lnTo>
                    <a:pt x="230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 name="Google Shape;311;p40"/>
          <p:cNvSpPr/>
          <p:nvPr/>
        </p:nvSpPr>
        <p:spPr>
          <a:xfrm>
            <a:off x="6969425" y="4224252"/>
            <a:ext cx="404551" cy="348228"/>
          </a:xfrm>
          <a:custGeom>
            <a:avLst/>
            <a:gdLst/>
            <a:ahLst/>
            <a:cxnLst/>
            <a:rect l="l" t="t" r="r" b="b"/>
            <a:pathLst>
              <a:path w="4720" h="8761" extrusionOk="0">
                <a:moveTo>
                  <a:pt x="1" y="0"/>
                </a:moveTo>
                <a:lnTo>
                  <a:pt x="1" y="7553"/>
                </a:lnTo>
                <a:cubicBezTo>
                  <a:pt x="1" y="8219"/>
                  <a:pt x="1060" y="8761"/>
                  <a:pt x="2354" y="8761"/>
                </a:cubicBezTo>
                <a:cubicBezTo>
                  <a:pt x="3660" y="8761"/>
                  <a:pt x="4720" y="8219"/>
                  <a:pt x="4720" y="7553"/>
                </a:cubicBezTo>
                <a:lnTo>
                  <a:pt x="4720" y="0"/>
                </a:lnTo>
                <a:cubicBezTo>
                  <a:pt x="4720" y="666"/>
                  <a:pt x="3660" y="1208"/>
                  <a:pt x="2354" y="1208"/>
                </a:cubicBezTo>
                <a:cubicBezTo>
                  <a:pt x="1048" y="1208"/>
                  <a:pt x="1" y="666"/>
                  <a:pt x="1" y="0"/>
                </a:cubicBezTo>
                <a:close/>
              </a:path>
            </a:pathLst>
          </a:cu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312" name="Google Shape;312;p40"/>
          <p:cNvSpPr/>
          <p:nvPr/>
        </p:nvSpPr>
        <p:spPr>
          <a:xfrm>
            <a:off x="6969424" y="4170732"/>
            <a:ext cx="404551" cy="111100"/>
          </a:xfrm>
          <a:custGeom>
            <a:avLst/>
            <a:gdLst/>
            <a:ahLst/>
            <a:cxnLst/>
            <a:rect l="l" t="t" r="r" b="b"/>
            <a:pathLst>
              <a:path w="4720" h="2416" extrusionOk="0">
                <a:moveTo>
                  <a:pt x="2354" y="1"/>
                </a:moveTo>
                <a:cubicBezTo>
                  <a:pt x="1048" y="1"/>
                  <a:pt x="1" y="543"/>
                  <a:pt x="1" y="1208"/>
                </a:cubicBezTo>
                <a:cubicBezTo>
                  <a:pt x="1" y="1874"/>
                  <a:pt x="1060" y="2416"/>
                  <a:pt x="2354" y="2416"/>
                </a:cubicBezTo>
                <a:cubicBezTo>
                  <a:pt x="3660" y="2416"/>
                  <a:pt x="4720" y="1874"/>
                  <a:pt x="4720" y="1208"/>
                </a:cubicBezTo>
                <a:cubicBezTo>
                  <a:pt x="4720" y="543"/>
                  <a:pt x="3660" y="1"/>
                  <a:pt x="235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0"/>
          <p:cNvSpPr/>
          <p:nvPr/>
        </p:nvSpPr>
        <p:spPr>
          <a:xfrm>
            <a:off x="7890824" y="4169613"/>
            <a:ext cx="404551" cy="402875"/>
          </a:xfrm>
          <a:custGeom>
            <a:avLst/>
            <a:gdLst/>
            <a:ahLst/>
            <a:cxnLst/>
            <a:rect l="l" t="t" r="r" b="b"/>
            <a:pathLst>
              <a:path w="4720" h="8761" extrusionOk="0">
                <a:moveTo>
                  <a:pt x="1" y="0"/>
                </a:moveTo>
                <a:lnTo>
                  <a:pt x="1" y="7553"/>
                </a:lnTo>
                <a:cubicBezTo>
                  <a:pt x="1" y="8219"/>
                  <a:pt x="1060" y="8761"/>
                  <a:pt x="2354" y="8761"/>
                </a:cubicBezTo>
                <a:cubicBezTo>
                  <a:pt x="3660" y="8761"/>
                  <a:pt x="4720" y="8219"/>
                  <a:pt x="4720" y="7553"/>
                </a:cubicBezTo>
                <a:lnTo>
                  <a:pt x="4720" y="0"/>
                </a:lnTo>
                <a:cubicBezTo>
                  <a:pt x="4720" y="666"/>
                  <a:pt x="3660" y="1208"/>
                  <a:pt x="2354" y="1208"/>
                </a:cubicBezTo>
                <a:cubicBezTo>
                  <a:pt x="1048" y="1208"/>
                  <a:pt x="1" y="666"/>
                  <a:pt x="1" y="0"/>
                </a:cubicBezTo>
                <a:close/>
              </a:path>
            </a:pathLst>
          </a:cu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314" name="Google Shape;314;p40"/>
          <p:cNvSpPr/>
          <p:nvPr/>
        </p:nvSpPr>
        <p:spPr>
          <a:xfrm>
            <a:off x="7870075" y="4146850"/>
            <a:ext cx="404551" cy="106074"/>
          </a:xfrm>
          <a:custGeom>
            <a:avLst/>
            <a:gdLst/>
            <a:ahLst/>
            <a:cxnLst/>
            <a:rect l="l" t="t" r="r" b="b"/>
            <a:pathLst>
              <a:path w="4720" h="2416" extrusionOk="0">
                <a:moveTo>
                  <a:pt x="2354" y="1"/>
                </a:moveTo>
                <a:cubicBezTo>
                  <a:pt x="1048" y="1"/>
                  <a:pt x="1" y="543"/>
                  <a:pt x="1" y="1208"/>
                </a:cubicBezTo>
                <a:cubicBezTo>
                  <a:pt x="1" y="1874"/>
                  <a:pt x="1060" y="2416"/>
                  <a:pt x="2354" y="2416"/>
                </a:cubicBezTo>
                <a:cubicBezTo>
                  <a:pt x="3660" y="2416"/>
                  <a:pt x="4720" y="1874"/>
                  <a:pt x="4720" y="1208"/>
                </a:cubicBezTo>
                <a:cubicBezTo>
                  <a:pt x="4720" y="543"/>
                  <a:pt x="3660" y="1"/>
                  <a:pt x="235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0"/>
          <p:cNvSpPr/>
          <p:nvPr/>
        </p:nvSpPr>
        <p:spPr>
          <a:xfrm>
            <a:off x="7419200" y="4146497"/>
            <a:ext cx="405654" cy="106050"/>
          </a:xfrm>
          <a:custGeom>
            <a:avLst/>
            <a:gdLst/>
            <a:ahLst/>
            <a:cxnLst/>
            <a:rect l="l" t="t" r="r" b="b"/>
            <a:pathLst>
              <a:path w="4733" h="2416" extrusionOk="0">
                <a:moveTo>
                  <a:pt x="2367" y="0"/>
                </a:moveTo>
                <a:cubicBezTo>
                  <a:pt x="1061" y="0"/>
                  <a:pt x="1" y="542"/>
                  <a:pt x="1" y="1208"/>
                </a:cubicBezTo>
                <a:cubicBezTo>
                  <a:pt x="1" y="1873"/>
                  <a:pt x="1061" y="2415"/>
                  <a:pt x="2367" y="2415"/>
                </a:cubicBezTo>
                <a:cubicBezTo>
                  <a:pt x="3673" y="2415"/>
                  <a:pt x="4732" y="1873"/>
                  <a:pt x="4732" y="1208"/>
                </a:cubicBezTo>
                <a:cubicBezTo>
                  <a:pt x="4732" y="542"/>
                  <a:pt x="3673" y="0"/>
                  <a:pt x="236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0"/>
          <p:cNvSpPr/>
          <p:nvPr/>
        </p:nvSpPr>
        <p:spPr>
          <a:xfrm>
            <a:off x="7430125" y="4225148"/>
            <a:ext cx="404552" cy="348238"/>
          </a:xfrm>
          <a:custGeom>
            <a:avLst/>
            <a:gdLst/>
            <a:ahLst/>
            <a:cxnLst/>
            <a:rect l="l" t="t" r="r" b="b"/>
            <a:pathLst>
              <a:path w="3708" h="24746" extrusionOk="0">
                <a:moveTo>
                  <a:pt x="0" y="1"/>
                </a:moveTo>
                <a:lnTo>
                  <a:pt x="0" y="23793"/>
                </a:lnTo>
                <a:cubicBezTo>
                  <a:pt x="0" y="24321"/>
                  <a:pt x="826" y="24746"/>
                  <a:pt x="1848" y="24746"/>
                </a:cubicBezTo>
                <a:cubicBezTo>
                  <a:pt x="2869" y="24746"/>
                  <a:pt x="3707" y="24321"/>
                  <a:pt x="3707" y="23793"/>
                </a:cubicBezTo>
                <a:lnTo>
                  <a:pt x="3707" y="1"/>
                </a:lnTo>
                <a:cubicBezTo>
                  <a:pt x="3707" y="517"/>
                  <a:pt x="2881" y="942"/>
                  <a:pt x="1848" y="942"/>
                </a:cubicBezTo>
                <a:cubicBezTo>
                  <a:pt x="826" y="942"/>
                  <a:pt x="0" y="517"/>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5"/>
                                        </p:tgtEl>
                                        <p:attrNameLst>
                                          <p:attrName>style.visibility</p:attrName>
                                        </p:attrNameLst>
                                      </p:cBhvr>
                                      <p:to>
                                        <p:strVal val="visible"/>
                                      </p:to>
                                    </p:set>
                                    <p:animEffect transition="in" filter="fade">
                                      <p:cBhvr>
                                        <p:cTn id="7" dur="1000"/>
                                        <p:tgtEl>
                                          <p:spTgt spid="285"/>
                                        </p:tgtEl>
                                      </p:cBhvr>
                                    </p:animEffect>
                                  </p:childTnLst>
                                </p:cTn>
                              </p:par>
                              <p:par>
                                <p:cTn id="8" presetID="10" presetClass="entr" presetSubtype="0" fill="hold" nodeType="withEffect">
                                  <p:stCondLst>
                                    <p:cond delay="0"/>
                                  </p:stCondLst>
                                  <p:childTnLst>
                                    <p:set>
                                      <p:cBhvr>
                                        <p:cTn id="9" dur="1" fill="hold">
                                          <p:stCondLst>
                                            <p:cond delay="0"/>
                                          </p:stCondLst>
                                        </p:cTn>
                                        <p:tgtEl>
                                          <p:spTgt spid="286"/>
                                        </p:tgtEl>
                                        <p:attrNameLst>
                                          <p:attrName>style.visibility</p:attrName>
                                        </p:attrNameLst>
                                      </p:cBhvr>
                                      <p:to>
                                        <p:strVal val="visible"/>
                                      </p:to>
                                    </p:set>
                                    <p:animEffect transition="in" filter="fade">
                                      <p:cBhvr>
                                        <p:cTn id="10" dur="1000"/>
                                        <p:tgtEl>
                                          <p:spTgt spid="286"/>
                                        </p:tgtEl>
                                      </p:cBhvr>
                                    </p:animEffect>
                                  </p:childTnLst>
                                </p:cTn>
                              </p:par>
                              <p:par>
                                <p:cTn id="11" presetID="10" presetClass="entr" presetSubtype="0" fill="hold" nodeType="withEffect">
                                  <p:stCondLst>
                                    <p:cond delay="0"/>
                                  </p:stCondLst>
                                  <p:childTnLst>
                                    <p:set>
                                      <p:cBhvr>
                                        <p:cTn id="12" dur="1" fill="hold">
                                          <p:stCondLst>
                                            <p:cond delay="0"/>
                                          </p:stCondLst>
                                        </p:cTn>
                                        <p:tgtEl>
                                          <p:spTgt spid="287"/>
                                        </p:tgtEl>
                                        <p:attrNameLst>
                                          <p:attrName>style.visibility</p:attrName>
                                        </p:attrNameLst>
                                      </p:cBhvr>
                                      <p:to>
                                        <p:strVal val="visible"/>
                                      </p:to>
                                    </p:set>
                                    <p:animEffect transition="in" filter="fade">
                                      <p:cBhvr>
                                        <p:cTn id="13" dur="1000"/>
                                        <p:tgtEl>
                                          <p:spTgt spid="287"/>
                                        </p:tgtEl>
                                      </p:cBhvr>
                                    </p:animEffect>
                                  </p:childTnLst>
                                </p:cTn>
                              </p:par>
                              <p:par>
                                <p:cTn id="14" presetID="10" presetClass="entr" presetSubtype="0" fill="hold" nodeType="withEffect">
                                  <p:stCondLst>
                                    <p:cond delay="0"/>
                                  </p:stCondLst>
                                  <p:childTnLst>
                                    <p:set>
                                      <p:cBhvr>
                                        <p:cTn id="15" dur="1" fill="hold">
                                          <p:stCondLst>
                                            <p:cond delay="0"/>
                                          </p:stCondLst>
                                        </p:cTn>
                                        <p:tgtEl>
                                          <p:spTgt spid="288"/>
                                        </p:tgtEl>
                                        <p:attrNameLst>
                                          <p:attrName>style.visibility</p:attrName>
                                        </p:attrNameLst>
                                      </p:cBhvr>
                                      <p:to>
                                        <p:strVal val="visible"/>
                                      </p:to>
                                    </p:set>
                                    <p:animEffect transition="in" filter="fade">
                                      <p:cBhvr>
                                        <p:cTn id="16" dur="1000"/>
                                        <p:tgtEl>
                                          <p:spTgt spid="288"/>
                                        </p:tgtEl>
                                      </p:cBhvr>
                                    </p:animEffect>
                                  </p:childTnLst>
                                </p:cTn>
                              </p:par>
                              <p:par>
                                <p:cTn id="17" presetID="10" presetClass="entr" presetSubtype="0" fill="hold" nodeType="withEffect">
                                  <p:stCondLst>
                                    <p:cond delay="0"/>
                                  </p:stCondLst>
                                  <p:childTnLst>
                                    <p:set>
                                      <p:cBhvr>
                                        <p:cTn id="18" dur="1" fill="hold">
                                          <p:stCondLst>
                                            <p:cond delay="0"/>
                                          </p:stCondLst>
                                        </p:cTn>
                                        <p:tgtEl>
                                          <p:spTgt spid="289"/>
                                        </p:tgtEl>
                                        <p:attrNameLst>
                                          <p:attrName>style.visibility</p:attrName>
                                        </p:attrNameLst>
                                      </p:cBhvr>
                                      <p:to>
                                        <p:strVal val="visible"/>
                                      </p:to>
                                    </p:set>
                                    <p:animEffect transition="in" filter="fade">
                                      <p:cBhvr>
                                        <p:cTn id="19" dur="1000"/>
                                        <p:tgtEl>
                                          <p:spTgt spid="289"/>
                                        </p:tgtEl>
                                      </p:cBhvr>
                                    </p:animEffect>
                                  </p:childTnLst>
                                </p:cTn>
                              </p:par>
                              <p:par>
                                <p:cTn id="20" presetID="10" presetClass="entr" presetSubtype="0" fill="hold" nodeType="withEffect">
                                  <p:stCondLst>
                                    <p:cond delay="0"/>
                                  </p:stCondLst>
                                  <p:childTnLst>
                                    <p:set>
                                      <p:cBhvr>
                                        <p:cTn id="21" dur="1" fill="hold">
                                          <p:stCondLst>
                                            <p:cond delay="0"/>
                                          </p:stCondLst>
                                        </p:cTn>
                                        <p:tgtEl>
                                          <p:spTgt spid="290"/>
                                        </p:tgtEl>
                                        <p:attrNameLst>
                                          <p:attrName>style.visibility</p:attrName>
                                        </p:attrNameLst>
                                      </p:cBhvr>
                                      <p:to>
                                        <p:strVal val="visible"/>
                                      </p:to>
                                    </p:set>
                                    <p:animEffect transition="in" filter="fade">
                                      <p:cBhvr>
                                        <p:cTn id="22" dur="1000"/>
                                        <p:tgtEl>
                                          <p:spTgt spid="290"/>
                                        </p:tgtEl>
                                      </p:cBhvr>
                                    </p:animEffect>
                                  </p:childTnLst>
                                </p:cTn>
                              </p:par>
                              <p:par>
                                <p:cTn id="23" presetID="10" presetClass="entr" presetSubtype="0" fill="hold" nodeType="withEffect">
                                  <p:stCondLst>
                                    <p:cond delay="0"/>
                                  </p:stCondLst>
                                  <p:childTnLst>
                                    <p:set>
                                      <p:cBhvr>
                                        <p:cTn id="24" dur="1" fill="hold">
                                          <p:stCondLst>
                                            <p:cond delay="0"/>
                                          </p:stCondLst>
                                        </p:cTn>
                                        <p:tgtEl>
                                          <p:spTgt spid="291"/>
                                        </p:tgtEl>
                                        <p:attrNameLst>
                                          <p:attrName>style.visibility</p:attrName>
                                        </p:attrNameLst>
                                      </p:cBhvr>
                                      <p:to>
                                        <p:strVal val="visible"/>
                                      </p:to>
                                    </p:set>
                                    <p:animEffect transition="in" filter="fade">
                                      <p:cBhvr>
                                        <p:cTn id="25" dur="1000"/>
                                        <p:tgtEl>
                                          <p:spTgt spid="291"/>
                                        </p:tgtEl>
                                      </p:cBhvr>
                                    </p:animEffect>
                                  </p:childTnLst>
                                </p:cTn>
                              </p:par>
                              <p:par>
                                <p:cTn id="26" presetID="10" presetClass="entr" presetSubtype="0" fill="hold" nodeType="withEffect">
                                  <p:stCondLst>
                                    <p:cond delay="0"/>
                                  </p:stCondLst>
                                  <p:childTnLst>
                                    <p:set>
                                      <p:cBhvr>
                                        <p:cTn id="27" dur="1" fill="hold">
                                          <p:stCondLst>
                                            <p:cond delay="0"/>
                                          </p:stCondLst>
                                        </p:cTn>
                                        <p:tgtEl>
                                          <p:spTgt spid="292"/>
                                        </p:tgtEl>
                                        <p:attrNameLst>
                                          <p:attrName>style.visibility</p:attrName>
                                        </p:attrNameLst>
                                      </p:cBhvr>
                                      <p:to>
                                        <p:strVal val="visible"/>
                                      </p:to>
                                    </p:set>
                                    <p:animEffect transition="in" filter="fade">
                                      <p:cBhvr>
                                        <p:cTn id="28" dur="1000"/>
                                        <p:tgtEl>
                                          <p:spTgt spid="292"/>
                                        </p:tgtEl>
                                      </p:cBhvr>
                                    </p:animEffect>
                                  </p:childTnLst>
                                </p:cTn>
                              </p:par>
                              <p:par>
                                <p:cTn id="29" presetID="10" presetClass="entr" presetSubtype="0" fill="hold" nodeType="withEffect">
                                  <p:stCondLst>
                                    <p:cond delay="0"/>
                                  </p:stCondLst>
                                  <p:childTnLst>
                                    <p:set>
                                      <p:cBhvr>
                                        <p:cTn id="30" dur="1" fill="hold">
                                          <p:stCondLst>
                                            <p:cond delay="0"/>
                                          </p:stCondLst>
                                        </p:cTn>
                                        <p:tgtEl>
                                          <p:spTgt spid="293"/>
                                        </p:tgtEl>
                                        <p:attrNameLst>
                                          <p:attrName>style.visibility</p:attrName>
                                        </p:attrNameLst>
                                      </p:cBhvr>
                                      <p:to>
                                        <p:strVal val="visible"/>
                                      </p:to>
                                    </p:set>
                                    <p:animEffect transition="in" filter="fade">
                                      <p:cBhvr>
                                        <p:cTn id="31" dur="1000"/>
                                        <p:tgtEl>
                                          <p:spTgt spid="293"/>
                                        </p:tgtEl>
                                      </p:cBhvr>
                                    </p:animEffect>
                                  </p:childTnLst>
                                </p:cTn>
                              </p:par>
                              <p:par>
                                <p:cTn id="32" presetID="10" presetClass="entr" presetSubtype="0" fill="hold" nodeType="withEffect">
                                  <p:stCondLst>
                                    <p:cond delay="0"/>
                                  </p:stCondLst>
                                  <p:childTnLst>
                                    <p:set>
                                      <p:cBhvr>
                                        <p:cTn id="33" dur="1" fill="hold">
                                          <p:stCondLst>
                                            <p:cond delay="0"/>
                                          </p:stCondLst>
                                        </p:cTn>
                                        <p:tgtEl>
                                          <p:spTgt spid="296"/>
                                        </p:tgtEl>
                                        <p:attrNameLst>
                                          <p:attrName>style.visibility</p:attrName>
                                        </p:attrNameLst>
                                      </p:cBhvr>
                                      <p:to>
                                        <p:strVal val="visible"/>
                                      </p:to>
                                    </p:set>
                                    <p:animEffect transition="in" filter="fade">
                                      <p:cBhvr>
                                        <p:cTn id="34" dur="1000"/>
                                        <p:tgtEl>
                                          <p:spTgt spid="296"/>
                                        </p:tgtEl>
                                      </p:cBhvr>
                                    </p:animEffect>
                                  </p:childTnLst>
                                </p:cTn>
                              </p:par>
                              <p:par>
                                <p:cTn id="35" presetID="10" presetClass="entr" presetSubtype="0" fill="hold" nodeType="withEffect">
                                  <p:stCondLst>
                                    <p:cond delay="0"/>
                                  </p:stCondLst>
                                  <p:childTnLst>
                                    <p:set>
                                      <p:cBhvr>
                                        <p:cTn id="36" dur="1" fill="hold">
                                          <p:stCondLst>
                                            <p:cond delay="0"/>
                                          </p:stCondLst>
                                        </p:cTn>
                                        <p:tgtEl>
                                          <p:spTgt spid="297"/>
                                        </p:tgtEl>
                                        <p:attrNameLst>
                                          <p:attrName>style.visibility</p:attrName>
                                        </p:attrNameLst>
                                      </p:cBhvr>
                                      <p:to>
                                        <p:strVal val="visible"/>
                                      </p:to>
                                    </p:set>
                                    <p:animEffect transition="in" filter="fade">
                                      <p:cBhvr>
                                        <p:cTn id="37" dur="1000"/>
                                        <p:tgtEl>
                                          <p:spTgt spid="297"/>
                                        </p:tgtEl>
                                      </p:cBhvr>
                                    </p:animEffect>
                                  </p:childTnLst>
                                </p:cTn>
                              </p:par>
                              <p:par>
                                <p:cTn id="38" presetID="10" presetClass="entr" presetSubtype="0" fill="hold" nodeType="withEffect">
                                  <p:stCondLst>
                                    <p:cond delay="0"/>
                                  </p:stCondLst>
                                  <p:childTnLst>
                                    <p:set>
                                      <p:cBhvr>
                                        <p:cTn id="39" dur="1" fill="hold">
                                          <p:stCondLst>
                                            <p:cond delay="0"/>
                                          </p:stCondLst>
                                        </p:cTn>
                                        <p:tgtEl>
                                          <p:spTgt spid="298"/>
                                        </p:tgtEl>
                                        <p:attrNameLst>
                                          <p:attrName>style.visibility</p:attrName>
                                        </p:attrNameLst>
                                      </p:cBhvr>
                                      <p:to>
                                        <p:strVal val="visible"/>
                                      </p:to>
                                    </p:set>
                                    <p:animEffect transition="in" filter="fade">
                                      <p:cBhvr>
                                        <p:cTn id="40" dur="1000"/>
                                        <p:tgtEl>
                                          <p:spTgt spid="298"/>
                                        </p:tgtEl>
                                      </p:cBhvr>
                                    </p:animEffect>
                                  </p:childTnLst>
                                </p:cTn>
                              </p:par>
                              <p:par>
                                <p:cTn id="41" presetID="10" presetClass="entr" presetSubtype="0" fill="hold" nodeType="withEffect">
                                  <p:stCondLst>
                                    <p:cond delay="0"/>
                                  </p:stCondLst>
                                  <p:childTnLst>
                                    <p:set>
                                      <p:cBhvr>
                                        <p:cTn id="42" dur="1" fill="hold">
                                          <p:stCondLst>
                                            <p:cond delay="0"/>
                                          </p:stCondLst>
                                        </p:cTn>
                                        <p:tgtEl>
                                          <p:spTgt spid="299"/>
                                        </p:tgtEl>
                                        <p:attrNameLst>
                                          <p:attrName>style.visibility</p:attrName>
                                        </p:attrNameLst>
                                      </p:cBhvr>
                                      <p:to>
                                        <p:strVal val="visible"/>
                                      </p:to>
                                    </p:set>
                                    <p:animEffect transition="in" filter="fade">
                                      <p:cBhvr>
                                        <p:cTn id="43" dur="1000"/>
                                        <p:tgtEl>
                                          <p:spTgt spid="299"/>
                                        </p:tgtEl>
                                      </p:cBhvr>
                                    </p:animEffect>
                                  </p:childTnLst>
                                </p:cTn>
                              </p:par>
                              <p:par>
                                <p:cTn id="44" presetID="10" presetClass="entr" presetSubtype="0" fill="hold" nodeType="withEffect">
                                  <p:stCondLst>
                                    <p:cond delay="0"/>
                                  </p:stCondLst>
                                  <p:childTnLst>
                                    <p:set>
                                      <p:cBhvr>
                                        <p:cTn id="45" dur="1" fill="hold">
                                          <p:stCondLst>
                                            <p:cond delay="0"/>
                                          </p:stCondLst>
                                        </p:cTn>
                                        <p:tgtEl>
                                          <p:spTgt spid="300"/>
                                        </p:tgtEl>
                                        <p:attrNameLst>
                                          <p:attrName>style.visibility</p:attrName>
                                        </p:attrNameLst>
                                      </p:cBhvr>
                                      <p:to>
                                        <p:strVal val="visible"/>
                                      </p:to>
                                    </p:set>
                                    <p:animEffect transition="in" filter="fade">
                                      <p:cBhvr>
                                        <p:cTn id="46" dur="1000"/>
                                        <p:tgtEl>
                                          <p:spTgt spid="300"/>
                                        </p:tgtEl>
                                      </p:cBhvr>
                                    </p:animEffect>
                                  </p:childTnLst>
                                </p:cTn>
                              </p:par>
                              <p:par>
                                <p:cTn id="47" presetID="10" presetClass="entr" presetSubtype="0" fill="hold" nodeType="withEffect">
                                  <p:stCondLst>
                                    <p:cond delay="0"/>
                                  </p:stCondLst>
                                  <p:childTnLst>
                                    <p:set>
                                      <p:cBhvr>
                                        <p:cTn id="48" dur="1" fill="hold">
                                          <p:stCondLst>
                                            <p:cond delay="0"/>
                                          </p:stCondLst>
                                        </p:cTn>
                                        <p:tgtEl>
                                          <p:spTgt spid="301"/>
                                        </p:tgtEl>
                                        <p:attrNameLst>
                                          <p:attrName>style.visibility</p:attrName>
                                        </p:attrNameLst>
                                      </p:cBhvr>
                                      <p:to>
                                        <p:strVal val="visible"/>
                                      </p:to>
                                    </p:set>
                                    <p:animEffect transition="in" filter="fade">
                                      <p:cBhvr>
                                        <p:cTn id="49" dur="1000"/>
                                        <p:tgtEl>
                                          <p:spTgt spid="301"/>
                                        </p:tgtEl>
                                      </p:cBhvr>
                                    </p:animEffect>
                                  </p:childTnLst>
                                </p:cTn>
                              </p:par>
                              <p:par>
                                <p:cTn id="50" presetID="10" presetClass="entr" presetSubtype="0" fill="hold" nodeType="withEffect">
                                  <p:stCondLst>
                                    <p:cond delay="0"/>
                                  </p:stCondLst>
                                  <p:childTnLst>
                                    <p:set>
                                      <p:cBhvr>
                                        <p:cTn id="51" dur="1" fill="hold">
                                          <p:stCondLst>
                                            <p:cond delay="0"/>
                                          </p:stCondLst>
                                        </p:cTn>
                                        <p:tgtEl>
                                          <p:spTgt spid="302"/>
                                        </p:tgtEl>
                                        <p:attrNameLst>
                                          <p:attrName>style.visibility</p:attrName>
                                        </p:attrNameLst>
                                      </p:cBhvr>
                                      <p:to>
                                        <p:strVal val="visible"/>
                                      </p:to>
                                    </p:set>
                                    <p:animEffect transition="in" filter="fade">
                                      <p:cBhvr>
                                        <p:cTn id="52" dur="1000"/>
                                        <p:tgtEl>
                                          <p:spTgt spid="302"/>
                                        </p:tgtEl>
                                      </p:cBhvr>
                                    </p:animEffect>
                                  </p:childTnLst>
                                </p:cTn>
                              </p:par>
                              <p:par>
                                <p:cTn id="53" presetID="10" presetClass="entr" presetSubtype="0" fill="hold" nodeType="withEffect">
                                  <p:stCondLst>
                                    <p:cond delay="0"/>
                                  </p:stCondLst>
                                  <p:childTnLst>
                                    <p:set>
                                      <p:cBhvr>
                                        <p:cTn id="54" dur="1" fill="hold">
                                          <p:stCondLst>
                                            <p:cond delay="0"/>
                                          </p:stCondLst>
                                        </p:cTn>
                                        <p:tgtEl>
                                          <p:spTgt spid="303"/>
                                        </p:tgtEl>
                                        <p:attrNameLst>
                                          <p:attrName>style.visibility</p:attrName>
                                        </p:attrNameLst>
                                      </p:cBhvr>
                                      <p:to>
                                        <p:strVal val="visible"/>
                                      </p:to>
                                    </p:set>
                                    <p:animEffect transition="in" filter="fade">
                                      <p:cBhvr>
                                        <p:cTn id="55" dur="1000"/>
                                        <p:tgtEl>
                                          <p:spTgt spid="303"/>
                                        </p:tgtEl>
                                      </p:cBhvr>
                                    </p:animEffect>
                                  </p:childTnLst>
                                </p:cTn>
                              </p:par>
                              <p:par>
                                <p:cTn id="56" presetID="10" presetClass="entr" presetSubtype="0" fill="hold" nodeType="withEffect">
                                  <p:stCondLst>
                                    <p:cond delay="0"/>
                                  </p:stCondLst>
                                  <p:childTnLst>
                                    <p:set>
                                      <p:cBhvr>
                                        <p:cTn id="57" dur="1" fill="hold">
                                          <p:stCondLst>
                                            <p:cond delay="0"/>
                                          </p:stCondLst>
                                        </p:cTn>
                                        <p:tgtEl>
                                          <p:spTgt spid="304"/>
                                        </p:tgtEl>
                                        <p:attrNameLst>
                                          <p:attrName>style.visibility</p:attrName>
                                        </p:attrNameLst>
                                      </p:cBhvr>
                                      <p:to>
                                        <p:strVal val="visible"/>
                                      </p:to>
                                    </p:set>
                                    <p:animEffect transition="in" filter="fade">
                                      <p:cBhvr>
                                        <p:cTn id="58" dur="1000"/>
                                        <p:tgtEl>
                                          <p:spTgt spid="304"/>
                                        </p:tgtEl>
                                      </p:cBhvr>
                                    </p:animEffect>
                                  </p:childTnLst>
                                </p:cTn>
                              </p:par>
                              <p:par>
                                <p:cTn id="59" presetID="10" presetClass="entr" presetSubtype="0" fill="hold" nodeType="withEffect">
                                  <p:stCondLst>
                                    <p:cond delay="0"/>
                                  </p:stCondLst>
                                  <p:childTnLst>
                                    <p:set>
                                      <p:cBhvr>
                                        <p:cTn id="60" dur="1" fill="hold">
                                          <p:stCondLst>
                                            <p:cond delay="0"/>
                                          </p:stCondLst>
                                        </p:cTn>
                                        <p:tgtEl>
                                          <p:spTgt spid="305"/>
                                        </p:tgtEl>
                                        <p:attrNameLst>
                                          <p:attrName>style.visibility</p:attrName>
                                        </p:attrNameLst>
                                      </p:cBhvr>
                                      <p:to>
                                        <p:strVal val="visible"/>
                                      </p:to>
                                    </p:set>
                                    <p:animEffect transition="in" filter="fade">
                                      <p:cBhvr>
                                        <p:cTn id="61" dur="1000"/>
                                        <p:tgtEl>
                                          <p:spTgt spid="305"/>
                                        </p:tgtEl>
                                      </p:cBhvr>
                                    </p:animEffect>
                                  </p:childTnLst>
                                </p:cTn>
                              </p:par>
                              <p:par>
                                <p:cTn id="62" presetID="10" presetClass="entr" presetSubtype="0" fill="hold" nodeType="withEffect">
                                  <p:stCondLst>
                                    <p:cond delay="0"/>
                                  </p:stCondLst>
                                  <p:childTnLst>
                                    <p:set>
                                      <p:cBhvr>
                                        <p:cTn id="63" dur="1" fill="hold">
                                          <p:stCondLst>
                                            <p:cond delay="0"/>
                                          </p:stCondLst>
                                        </p:cTn>
                                        <p:tgtEl>
                                          <p:spTgt spid="306"/>
                                        </p:tgtEl>
                                        <p:attrNameLst>
                                          <p:attrName>style.visibility</p:attrName>
                                        </p:attrNameLst>
                                      </p:cBhvr>
                                      <p:to>
                                        <p:strVal val="visible"/>
                                      </p:to>
                                    </p:set>
                                    <p:animEffect transition="in" filter="fade">
                                      <p:cBhvr>
                                        <p:cTn id="64" dur="1000"/>
                                        <p:tgtEl>
                                          <p:spTgt spid="306"/>
                                        </p:tgtEl>
                                      </p:cBhvr>
                                    </p:animEffect>
                                  </p:childTnLst>
                                </p:cTn>
                              </p:par>
                              <p:par>
                                <p:cTn id="65" presetID="10" presetClass="entr" presetSubtype="0" fill="hold" nodeType="withEffect">
                                  <p:stCondLst>
                                    <p:cond delay="0"/>
                                  </p:stCondLst>
                                  <p:childTnLst>
                                    <p:set>
                                      <p:cBhvr>
                                        <p:cTn id="66" dur="1" fill="hold">
                                          <p:stCondLst>
                                            <p:cond delay="0"/>
                                          </p:stCondLst>
                                        </p:cTn>
                                        <p:tgtEl>
                                          <p:spTgt spid="307"/>
                                        </p:tgtEl>
                                        <p:attrNameLst>
                                          <p:attrName>style.visibility</p:attrName>
                                        </p:attrNameLst>
                                      </p:cBhvr>
                                      <p:to>
                                        <p:strVal val="visible"/>
                                      </p:to>
                                    </p:set>
                                    <p:animEffect transition="in" filter="fade">
                                      <p:cBhvr>
                                        <p:cTn id="67" dur="1000"/>
                                        <p:tgtEl>
                                          <p:spTgt spid="307"/>
                                        </p:tgtEl>
                                      </p:cBhvr>
                                    </p:animEffect>
                                  </p:childTnLst>
                                </p:cTn>
                              </p:par>
                              <p:par>
                                <p:cTn id="68" presetID="10" presetClass="entr" presetSubtype="0" fill="hold" nodeType="withEffect">
                                  <p:stCondLst>
                                    <p:cond delay="0"/>
                                  </p:stCondLst>
                                  <p:childTnLst>
                                    <p:set>
                                      <p:cBhvr>
                                        <p:cTn id="69" dur="1" fill="hold">
                                          <p:stCondLst>
                                            <p:cond delay="0"/>
                                          </p:stCondLst>
                                        </p:cTn>
                                        <p:tgtEl>
                                          <p:spTgt spid="308"/>
                                        </p:tgtEl>
                                        <p:attrNameLst>
                                          <p:attrName>style.visibility</p:attrName>
                                        </p:attrNameLst>
                                      </p:cBhvr>
                                      <p:to>
                                        <p:strVal val="visible"/>
                                      </p:to>
                                    </p:set>
                                    <p:animEffect transition="in" filter="fade">
                                      <p:cBhvr>
                                        <p:cTn id="70" dur="1000"/>
                                        <p:tgtEl>
                                          <p:spTgt spid="308"/>
                                        </p:tgtEl>
                                      </p:cBhvr>
                                    </p:animEffect>
                                  </p:childTnLst>
                                </p:cTn>
                              </p:par>
                              <p:par>
                                <p:cTn id="71" presetID="10" presetClass="entr" presetSubtype="0" fill="hold" nodeType="withEffect">
                                  <p:stCondLst>
                                    <p:cond delay="0"/>
                                  </p:stCondLst>
                                  <p:childTnLst>
                                    <p:set>
                                      <p:cBhvr>
                                        <p:cTn id="72" dur="1" fill="hold">
                                          <p:stCondLst>
                                            <p:cond delay="0"/>
                                          </p:stCondLst>
                                        </p:cTn>
                                        <p:tgtEl>
                                          <p:spTgt spid="311"/>
                                        </p:tgtEl>
                                        <p:attrNameLst>
                                          <p:attrName>style.visibility</p:attrName>
                                        </p:attrNameLst>
                                      </p:cBhvr>
                                      <p:to>
                                        <p:strVal val="visible"/>
                                      </p:to>
                                    </p:set>
                                    <p:animEffect transition="in" filter="fade">
                                      <p:cBhvr>
                                        <p:cTn id="73" dur="1000"/>
                                        <p:tgtEl>
                                          <p:spTgt spid="311"/>
                                        </p:tgtEl>
                                      </p:cBhvr>
                                    </p:animEffect>
                                  </p:childTnLst>
                                </p:cTn>
                              </p:par>
                              <p:par>
                                <p:cTn id="74" presetID="10" presetClass="entr" presetSubtype="0" fill="hold" nodeType="withEffect">
                                  <p:stCondLst>
                                    <p:cond delay="0"/>
                                  </p:stCondLst>
                                  <p:childTnLst>
                                    <p:set>
                                      <p:cBhvr>
                                        <p:cTn id="75" dur="1" fill="hold">
                                          <p:stCondLst>
                                            <p:cond delay="0"/>
                                          </p:stCondLst>
                                        </p:cTn>
                                        <p:tgtEl>
                                          <p:spTgt spid="312"/>
                                        </p:tgtEl>
                                        <p:attrNameLst>
                                          <p:attrName>style.visibility</p:attrName>
                                        </p:attrNameLst>
                                      </p:cBhvr>
                                      <p:to>
                                        <p:strVal val="visible"/>
                                      </p:to>
                                    </p:set>
                                    <p:animEffect transition="in" filter="fade">
                                      <p:cBhvr>
                                        <p:cTn id="76" dur="1000"/>
                                        <p:tgtEl>
                                          <p:spTgt spid="312"/>
                                        </p:tgtEl>
                                      </p:cBhvr>
                                    </p:animEffect>
                                  </p:childTnLst>
                                </p:cTn>
                              </p:par>
                              <p:par>
                                <p:cTn id="77" presetID="10" presetClass="entr" presetSubtype="0" fill="hold" nodeType="withEffect">
                                  <p:stCondLst>
                                    <p:cond delay="0"/>
                                  </p:stCondLst>
                                  <p:childTnLst>
                                    <p:set>
                                      <p:cBhvr>
                                        <p:cTn id="78" dur="1" fill="hold">
                                          <p:stCondLst>
                                            <p:cond delay="0"/>
                                          </p:stCondLst>
                                        </p:cTn>
                                        <p:tgtEl>
                                          <p:spTgt spid="313"/>
                                        </p:tgtEl>
                                        <p:attrNameLst>
                                          <p:attrName>style.visibility</p:attrName>
                                        </p:attrNameLst>
                                      </p:cBhvr>
                                      <p:to>
                                        <p:strVal val="visible"/>
                                      </p:to>
                                    </p:set>
                                    <p:animEffect transition="in" filter="fade">
                                      <p:cBhvr>
                                        <p:cTn id="79" dur="1000"/>
                                        <p:tgtEl>
                                          <p:spTgt spid="313"/>
                                        </p:tgtEl>
                                      </p:cBhvr>
                                    </p:animEffect>
                                  </p:childTnLst>
                                </p:cTn>
                              </p:par>
                              <p:par>
                                <p:cTn id="80" presetID="10" presetClass="entr" presetSubtype="0" fill="hold" nodeType="withEffect">
                                  <p:stCondLst>
                                    <p:cond delay="0"/>
                                  </p:stCondLst>
                                  <p:childTnLst>
                                    <p:set>
                                      <p:cBhvr>
                                        <p:cTn id="81" dur="1" fill="hold">
                                          <p:stCondLst>
                                            <p:cond delay="0"/>
                                          </p:stCondLst>
                                        </p:cTn>
                                        <p:tgtEl>
                                          <p:spTgt spid="314"/>
                                        </p:tgtEl>
                                        <p:attrNameLst>
                                          <p:attrName>style.visibility</p:attrName>
                                        </p:attrNameLst>
                                      </p:cBhvr>
                                      <p:to>
                                        <p:strVal val="visible"/>
                                      </p:to>
                                    </p:set>
                                    <p:animEffect transition="in" filter="fade">
                                      <p:cBhvr>
                                        <p:cTn id="82" dur="1000"/>
                                        <p:tgtEl>
                                          <p:spTgt spid="314"/>
                                        </p:tgtEl>
                                      </p:cBhvr>
                                    </p:animEffect>
                                  </p:childTnLst>
                                </p:cTn>
                              </p:par>
                              <p:par>
                                <p:cTn id="83" presetID="10" presetClass="entr" presetSubtype="0" fill="hold" nodeType="withEffect">
                                  <p:stCondLst>
                                    <p:cond delay="0"/>
                                  </p:stCondLst>
                                  <p:childTnLst>
                                    <p:set>
                                      <p:cBhvr>
                                        <p:cTn id="84" dur="1" fill="hold">
                                          <p:stCondLst>
                                            <p:cond delay="0"/>
                                          </p:stCondLst>
                                        </p:cTn>
                                        <p:tgtEl>
                                          <p:spTgt spid="315"/>
                                        </p:tgtEl>
                                        <p:attrNameLst>
                                          <p:attrName>style.visibility</p:attrName>
                                        </p:attrNameLst>
                                      </p:cBhvr>
                                      <p:to>
                                        <p:strVal val="visible"/>
                                      </p:to>
                                    </p:set>
                                    <p:animEffect transition="in" filter="fade">
                                      <p:cBhvr>
                                        <p:cTn id="85" dur="1000"/>
                                        <p:tgtEl>
                                          <p:spTgt spid="315"/>
                                        </p:tgtEl>
                                      </p:cBhvr>
                                    </p:animEffect>
                                  </p:childTnLst>
                                </p:cTn>
                              </p:par>
                              <p:par>
                                <p:cTn id="86" presetID="10" presetClass="entr" presetSubtype="0" fill="hold" nodeType="withEffect">
                                  <p:stCondLst>
                                    <p:cond delay="0"/>
                                  </p:stCondLst>
                                  <p:childTnLst>
                                    <p:set>
                                      <p:cBhvr>
                                        <p:cTn id="87" dur="1" fill="hold">
                                          <p:stCondLst>
                                            <p:cond delay="0"/>
                                          </p:stCondLst>
                                        </p:cTn>
                                        <p:tgtEl>
                                          <p:spTgt spid="316"/>
                                        </p:tgtEl>
                                        <p:attrNameLst>
                                          <p:attrName>style.visibility</p:attrName>
                                        </p:attrNameLst>
                                      </p:cBhvr>
                                      <p:to>
                                        <p:strVal val="visible"/>
                                      </p:to>
                                    </p:set>
                                    <p:animEffect transition="in" filter="fade">
                                      <p:cBhvr>
                                        <p:cTn id="88" dur="1000"/>
                                        <p:tgtEl>
                                          <p:spTgt spid="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Sampling Technique We Choose</a:t>
            </a:r>
            <a:endParaRPr/>
          </a:p>
        </p:txBody>
      </p:sp>
      <p:sp>
        <p:nvSpPr>
          <p:cNvPr id="322" name="Google Shape;322;p41"/>
          <p:cNvSpPr txBox="1"/>
          <p:nvPr/>
        </p:nvSpPr>
        <p:spPr>
          <a:xfrm>
            <a:off x="474650" y="1071750"/>
            <a:ext cx="5338200" cy="66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chemeClr val="dk1"/>
                </a:solidFill>
                <a:latin typeface="Exo 2"/>
                <a:ea typeface="Exo 2"/>
                <a:cs typeface="Exo 2"/>
                <a:sym typeface="Exo 2"/>
              </a:rPr>
              <a:t>Stratified Random Sampling</a:t>
            </a:r>
            <a:endParaRPr sz="2400" b="1">
              <a:solidFill>
                <a:schemeClr val="dk1"/>
              </a:solidFill>
              <a:latin typeface="Exo 2"/>
              <a:ea typeface="Exo 2"/>
              <a:cs typeface="Exo 2"/>
              <a:sym typeface="Exo 2"/>
            </a:endParaRPr>
          </a:p>
        </p:txBody>
      </p:sp>
      <p:sp>
        <p:nvSpPr>
          <p:cNvPr id="323" name="Google Shape;323;p41"/>
          <p:cNvSpPr txBox="1"/>
          <p:nvPr/>
        </p:nvSpPr>
        <p:spPr>
          <a:xfrm>
            <a:off x="1777875" y="1819075"/>
            <a:ext cx="5338200" cy="66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chemeClr val="dk1"/>
                </a:solidFill>
                <a:latin typeface="Exo 2"/>
                <a:ea typeface="Exo 2"/>
                <a:cs typeface="Exo 2"/>
                <a:sym typeface="Exo 2"/>
              </a:rPr>
              <a:t>1000 Records</a:t>
            </a:r>
            <a:endParaRPr sz="2400" b="1">
              <a:solidFill>
                <a:schemeClr val="dk1"/>
              </a:solidFill>
              <a:latin typeface="Exo 2"/>
              <a:ea typeface="Exo 2"/>
              <a:cs typeface="Exo 2"/>
              <a:sym typeface="Exo 2"/>
            </a:endParaRPr>
          </a:p>
        </p:txBody>
      </p:sp>
      <p:sp>
        <p:nvSpPr>
          <p:cNvPr id="324" name="Google Shape;324;p41"/>
          <p:cNvSpPr/>
          <p:nvPr/>
        </p:nvSpPr>
        <p:spPr>
          <a:xfrm>
            <a:off x="1178974" y="3419938"/>
            <a:ext cx="404551" cy="402875"/>
          </a:xfrm>
          <a:custGeom>
            <a:avLst/>
            <a:gdLst/>
            <a:ahLst/>
            <a:cxnLst/>
            <a:rect l="l" t="t" r="r" b="b"/>
            <a:pathLst>
              <a:path w="4720" h="8761" extrusionOk="0">
                <a:moveTo>
                  <a:pt x="1" y="0"/>
                </a:moveTo>
                <a:lnTo>
                  <a:pt x="1" y="7553"/>
                </a:lnTo>
                <a:cubicBezTo>
                  <a:pt x="1" y="8219"/>
                  <a:pt x="1060" y="8761"/>
                  <a:pt x="2354" y="8761"/>
                </a:cubicBezTo>
                <a:cubicBezTo>
                  <a:pt x="3660" y="8761"/>
                  <a:pt x="4720" y="8219"/>
                  <a:pt x="4720" y="7553"/>
                </a:cubicBezTo>
                <a:lnTo>
                  <a:pt x="4720" y="0"/>
                </a:lnTo>
                <a:cubicBezTo>
                  <a:pt x="4720" y="666"/>
                  <a:pt x="3660" y="1208"/>
                  <a:pt x="2354" y="1208"/>
                </a:cubicBezTo>
                <a:cubicBezTo>
                  <a:pt x="1048" y="1208"/>
                  <a:pt x="1" y="666"/>
                  <a:pt x="1" y="0"/>
                </a:cubicBezTo>
                <a:close/>
              </a:path>
            </a:pathLst>
          </a:cu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325" name="Google Shape;325;p41"/>
          <p:cNvSpPr/>
          <p:nvPr/>
        </p:nvSpPr>
        <p:spPr>
          <a:xfrm>
            <a:off x="1178974" y="3364382"/>
            <a:ext cx="404551" cy="111100"/>
          </a:xfrm>
          <a:custGeom>
            <a:avLst/>
            <a:gdLst/>
            <a:ahLst/>
            <a:cxnLst/>
            <a:rect l="l" t="t" r="r" b="b"/>
            <a:pathLst>
              <a:path w="4720" h="2416" extrusionOk="0">
                <a:moveTo>
                  <a:pt x="2354" y="1"/>
                </a:moveTo>
                <a:cubicBezTo>
                  <a:pt x="1048" y="1"/>
                  <a:pt x="1" y="543"/>
                  <a:pt x="1" y="1208"/>
                </a:cubicBezTo>
                <a:cubicBezTo>
                  <a:pt x="1" y="1874"/>
                  <a:pt x="1060" y="2416"/>
                  <a:pt x="2354" y="2416"/>
                </a:cubicBezTo>
                <a:cubicBezTo>
                  <a:pt x="3660" y="2416"/>
                  <a:pt x="4720" y="1874"/>
                  <a:pt x="4720" y="1208"/>
                </a:cubicBezTo>
                <a:cubicBezTo>
                  <a:pt x="4720" y="543"/>
                  <a:pt x="3660" y="1"/>
                  <a:pt x="235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1"/>
          <p:cNvSpPr/>
          <p:nvPr/>
        </p:nvSpPr>
        <p:spPr>
          <a:xfrm>
            <a:off x="2100374" y="3419938"/>
            <a:ext cx="404551" cy="402875"/>
          </a:xfrm>
          <a:custGeom>
            <a:avLst/>
            <a:gdLst/>
            <a:ahLst/>
            <a:cxnLst/>
            <a:rect l="l" t="t" r="r" b="b"/>
            <a:pathLst>
              <a:path w="4720" h="8761" extrusionOk="0">
                <a:moveTo>
                  <a:pt x="1" y="0"/>
                </a:moveTo>
                <a:lnTo>
                  <a:pt x="1" y="7553"/>
                </a:lnTo>
                <a:cubicBezTo>
                  <a:pt x="1" y="8219"/>
                  <a:pt x="1060" y="8761"/>
                  <a:pt x="2354" y="8761"/>
                </a:cubicBezTo>
                <a:cubicBezTo>
                  <a:pt x="3660" y="8761"/>
                  <a:pt x="4720" y="8219"/>
                  <a:pt x="4720" y="7553"/>
                </a:cubicBezTo>
                <a:lnTo>
                  <a:pt x="4720" y="0"/>
                </a:lnTo>
                <a:cubicBezTo>
                  <a:pt x="4720" y="666"/>
                  <a:pt x="3660" y="1208"/>
                  <a:pt x="2354" y="1208"/>
                </a:cubicBezTo>
                <a:cubicBezTo>
                  <a:pt x="1048" y="1208"/>
                  <a:pt x="1" y="666"/>
                  <a:pt x="1" y="0"/>
                </a:cubicBezTo>
                <a:close/>
              </a:path>
            </a:pathLst>
          </a:cu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327" name="Google Shape;327;p41"/>
          <p:cNvSpPr/>
          <p:nvPr/>
        </p:nvSpPr>
        <p:spPr>
          <a:xfrm>
            <a:off x="2079625" y="3397175"/>
            <a:ext cx="404551" cy="106074"/>
          </a:xfrm>
          <a:custGeom>
            <a:avLst/>
            <a:gdLst/>
            <a:ahLst/>
            <a:cxnLst/>
            <a:rect l="l" t="t" r="r" b="b"/>
            <a:pathLst>
              <a:path w="4720" h="2416" extrusionOk="0">
                <a:moveTo>
                  <a:pt x="2354" y="1"/>
                </a:moveTo>
                <a:cubicBezTo>
                  <a:pt x="1048" y="1"/>
                  <a:pt x="1" y="543"/>
                  <a:pt x="1" y="1208"/>
                </a:cubicBezTo>
                <a:cubicBezTo>
                  <a:pt x="1" y="1874"/>
                  <a:pt x="1060" y="2416"/>
                  <a:pt x="2354" y="2416"/>
                </a:cubicBezTo>
                <a:cubicBezTo>
                  <a:pt x="3660" y="2416"/>
                  <a:pt x="4720" y="1874"/>
                  <a:pt x="4720" y="1208"/>
                </a:cubicBezTo>
                <a:cubicBezTo>
                  <a:pt x="4720" y="543"/>
                  <a:pt x="3660" y="1"/>
                  <a:pt x="235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1"/>
          <p:cNvSpPr/>
          <p:nvPr/>
        </p:nvSpPr>
        <p:spPr>
          <a:xfrm>
            <a:off x="1628750" y="2566401"/>
            <a:ext cx="405665" cy="111100"/>
          </a:xfrm>
          <a:custGeom>
            <a:avLst/>
            <a:gdLst/>
            <a:ahLst/>
            <a:cxnLst/>
            <a:rect l="l" t="t" r="r" b="b"/>
            <a:pathLst>
              <a:path w="4733" h="2416" extrusionOk="0">
                <a:moveTo>
                  <a:pt x="2367" y="0"/>
                </a:moveTo>
                <a:cubicBezTo>
                  <a:pt x="1061" y="0"/>
                  <a:pt x="1" y="542"/>
                  <a:pt x="1" y="1208"/>
                </a:cubicBezTo>
                <a:cubicBezTo>
                  <a:pt x="1" y="1873"/>
                  <a:pt x="1061" y="2415"/>
                  <a:pt x="2367" y="2415"/>
                </a:cubicBezTo>
                <a:cubicBezTo>
                  <a:pt x="3673" y="2415"/>
                  <a:pt x="4732" y="1873"/>
                  <a:pt x="4732" y="1208"/>
                </a:cubicBezTo>
                <a:cubicBezTo>
                  <a:pt x="4732" y="542"/>
                  <a:pt x="3673" y="0"/>
                  <a:pt x="236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1"/>
          <p:cNvSpPr/>
          <p:nvPr/>
        </p:nvSpPr>
        <p:spPr>
          <a:xfrm>
            <a:off x="1639682" y="2601307"/>
            <a:ext cx="404552" cy="1222391"/>
          </a:xfrm>
          <a:custGeom>
            <a:avLst/>
            <a:gdLst/>
            <a:ahLst/>
            <a:cxnLst/>
            <a:rect l="l" t="t" r="r" b="b"/>
            <a:pathLst>
              <a:path w="3708" h="24746" extrusionOk="0">
                <a:moveTo>
                  <a:pt x="0" y="1"/>
                </a:moveTo>
                <a:lnTo>
                  <a:pt x="0" y="23793"/>
                </a:lnTo>
                <a:cubicBezTo>
                  <a:pt x="0" y="24321"/>
                  <a:pt x="826" y="24746"/>
                  <a:pt x="1848" y="24746"/>
                </a:cubicBezTo>
                <a:cubicBezTo>
                  <a:pt x="2869" y="24746"/>
                  <a:pt x="3707" y="24321"/>
                  <a:pt x="3707" y="23793"/>
                </a:cubicBezTo>
                <a:lnTo>
                  <a:pt x="3707" y="1"/>
                </a:lnTo>
                <a:cubicBezTo>
                  <a:pt x="3707" y="517"/>
                  <a:pt x="2881" y="942"/>
                  <a:pt x="1848" y="942"/>
                </a:cubicBezTo>
                <a:cubicBezTo>
                  <a:pt x="826" y="942"/>
                  <a:pt x="0" y="517"/>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grpSp>
        <p:nvGrpSpPr>
          <p:cNvPr id="330" name="Google Shape;330;p41"/>
          <p:cNvGrpSpPr/>
          <p:nvPr/>
        </p:nvGrpSpPr>
        <p:grpSpPr>
          <a:xfrm>
            <a:off x="3007904" y="2855339"/>
            <a:ext cx="645891" cy="426899"/>
            <a:chOff x="4535534" y="5169625"/>
            <a:chExt cx="101736" cy="52300"/>
          </a:xfrm>
        </p:grpSpPr>
        <p:sp>
          <p:nvSpPr>
            <p:cNvPr id="331" name="Google Shape;331;p41"/>
            <p:cNvSpPr/>
            <p:nvPr/>
          </p:nvSpPr>
          <p:spPr>
            <a:xfrm>
              <a:off x="4592170" y="5169625"/>
              <a:ext cx="45100" cy="52300"/>
            </a:xfrm>
            <a:custGeom>
              <a:avLst/>
              <a:gdLst/>
              <a:ahLst/>
              <a:cxnLst/>
              <a:rect l="l" t="t" r="r" b="b"/>
              <a:pathLst>
                <a:path w="1804" h="2092" extrusionOk="0">
                  <a:moveTo>
                    <a:pt x="0" y="0"/>
                  </a:moveTo>
                  <a:lnTo>
                    <a:pt x="0" y="2092"/>
                  </a:lnTo>
                  <a:lnTo>
                    <a:pt x="1803" y="1046"/>
                  </a:lnTo>
                  <a:lnTo>
                    <a:pt x="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1"/>
            <p:cNvSpPr/>
            <p:nvPr/>
          </p:nvSpPr>
          <p:spPr>
            <a:xfrm>
              <a:off x="4535534" y="5181700"/>
              <a:ext cx="57525" cy="28150"/>
            </a:xfrm>
            <a:custGeom>
              <a:avLst/>
              <a:gdLst/>
              <a:ahLst/>
              <a:cxnLst/>
              <a:rect l="l" t="t" r="r" b="b"/>
              <a:pathLst>
                <a:path w="2301" h="1126" extrusionOk="0">
                  <a:moveTo>
                    <a:pt x="0" y="0"/>
                  </a:moveTo>
                  <a:lnTo>
                    <a:pt x="0" y="1125"/>
                  </a:lnTo>
                  <a:lnTo>
                    <a:pt x="2301" y="1125"/>
                  </a:lnTo>
                  <a:lnTo>
                    <a:pt x="230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41"/>
          <p:cNvSpPr/>
          <p:nvPr/>
        </p:nvSpPr>
        <p:spPr>
          <a:xfrm>
            <a:off x="4120000" y="3491295"/>
            <a:ext cx="404551" cy="331670"/>
          </a:xfrm>
          <a:custGeom>
            <a:avLst/>
            <a:gdLst/>
            <a:ahLst/>
            <a:cxnLst/>
            <a:rect l="l" t="t" r="r" b="b"/>
            <a:pathLst>
              <a:path w="4720" h="8761" extrusionOk="0">
                <a:moveTo>
                  <a:pt x="1" y="0"/>
                </a:moveTo>
                <a:lnTo>
                  <a:pt x="1" y="7553"/>
                </a:lnTo>
                <a:cubicBezTo>
                  <a:pt x="1" y="8219"/>
                  <a:pt x="1060" y="8761"/>
                  <a:pt x="2354" y="8761"/>
                </a:cubicBezTo>
                <a:cubicBezTo>
                  <a:pt x="3660" y="8761"/>
                  <a:pt x="4720" y="8219"/>
                  <a:pt x="4720" y="7553"/>
                </a:cubicBezTo>
                <a:lnTo>
                  <a:pt x="4720" y="0"/>
                </a:lnTo>
                <a:cubicBezTo>
                  <a:pt x="4720" y="666"/>
                  <a:pt x="3660" y="1208"/>
                  <a:pt x="2354" y="1208"/>
                </a:cubicBezTo>
                <a:cubicBezTo>
                  <a:pt x="1048" y="1208"/>
                  <a:pt x="1" y="666"/>
                  <a:pt x="1" y="0"/>
                </a:cubicBezTo>
                <a:close/>
              </a:path>
            </a:pathLst>
          </a:cu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334" name="Google Shape;334;p41"/>
          <p:cNvSpPr/>
          <p:nvPr/>
        </p:nvSpPr>
        <p:spPr>
          <a:xfrm>
            <a:off x="4120000" y="3445557"/>
            <a:ext cx="404551" cy="91464"/>
          </a:xfrm>
          <a:custGeom>
            <a:avLst/>
            <a:gdLst/>
            <a:ahLst/>
            <a:cxnLst/>
            <a:rect l="l" t="t" r="r" b="b"/>
            <a:pathLst>
              <a:path w="4720" h="2416" extrusionOk="0">
                <a:moveTo>
                  <a:pt x="2354" y="1"/>
                </a:moveTo>
                <a:cubicBezTo>
                  <a:pt x="1048" y="1"/>
                  <a:pt x="1" y="543"/>
                  <a:pt x="1" y="1208"/>
                </a:cubicBezTo>
                <a:cubicBezTo>
                  <a:pt x="1" y="1874"/>
                  <a:pt x="1060" y="2416"/>
                  <a:pt x="2354" y="2416"/>
                </a:cubicBezTo>
                <a:cubicBezTo>
                  <a:pt x="3660" y="2416"/>
                  <a:pt x="4720" y="1874"/>
                  <a:pt x="4720" y="1208"/>
                </a:cubicBezTo>
                <a:cubicBezTo>
                  <a:pt x="4720" y="543"/>
                  <a:pt x="3660" y="1"/>
                  <a:pt x="235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1"/>
          <p:cNvSpPr/>
          <p:nvPr/>
        </p:nvSpPr>
        <p:spPr>
          <a:xfrm>
            <a:off x="5041399" y="3491294"/>
            <a:ext cx="404551" cy="331670"/>
          </a:xfrm>
          <a:custGeom>
            <a:avLst/>
            <a:gdLst/>
            <a:ahLst/>
            <a:cxnLst/>
            <a:rect l="l" t="t" r="r" b="b"/>
            <a:pathLst>
              <a:path w="4720" h="8761" extrusionOk="0">
                <a:moveTo>
                  <a:pt x="1" y="0"/>
                </a:moveTo>
                <a:lnTo>
                  <a:pt x="1" y="7553"/>
                </a:lnTo>
                <a:cubicBezTo>
                  <a:pt x="1" y="8219"/>
                  <a:pt x="1060" y="8761"/>
                  <a:pt x="2354" y="8761"/>
                </a:cubicBezTo>
                <a:cubicBezTo>
                  <a:pt x="3660" y="8761"/>
                  <a:pt x="4720" y="8219"/>
                  <a:pt x="4720" y="7553"/>
                </a:cubicBezTo>
                <a:lnTo>
                  <a:pt x="4720" y="0"/>
                </a:lnTo>
                <a:cubicBezTo>
                  <a:pt x="4720" y="666"/>
                  <a:pt x="3660" y="1208"/>
                  <a:pt x="2354" y="1208"/>
                </a:cubicBezTo>
                <a:cubicBezTo>
                  <a:pt x="1048" y="1208"/>
                  <a:pt x="1" y="666"/>
                  <a:pt x="1" y="0"/>
                </a:cubicBezTo>
                <a:close/>
              </a:path>
            </a:pathLst>
          </a:cu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336" name="Google Shape;336;p41"/>
          <p:cNvSpPr/>
          <p:nvPr/>
        </p:nvSpPr>
        <p:spPr>
          <a:xfrm>
            <a:off x="5020650" y="3472555"/>
            <a:ext cx="404551" cy="87326"/>
          </a:xfrm>
          <a:custGeom>
            <a:avLst/>
            <a:gdLst/>
            <a:ahLst/>
            <a:cxnLst/>
            <a:rect l="l" t="t" r="r" b="b"/>
            <a:pathLst>
              <a:path w="4720" h="2416" extrusionOk="0">
                <a:moveTo>
                  <a:pt x="2354" y="1"/>
                </a:moveTo>
                <a:cubicBezTo>
                  <a:pt x="1048" y="1"/>
                  <a:pt x="1" y="543"/>
                  <a:pt x="1" y="1208"/>
                </a:cubicBezTo>
                <a:cubicBezTo>
                  <a:pt x="1" y="1874"/>
                  <a:pt x="1060" y="2416"/>
                  <a:pt x="2354" y="2416"/>
                </a:cubicBezTo>
                <a:cubicBezTo>
                  <a:pt x="3660" y="2416"/>
                  <a:pt x="4720" y="1874"/>
                  <a:pt x="4720" y="1208"/>
                </a:cubicBezTo>
                <a:cubicBezTo>
                  <a:pt x="4720" y="543"/>
                  <a:pt x="3660" y="1"/>
                  <a:pt x="235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1"/>
          <p:cNvSpPr/>
          <p:nvPr/>
        </p:nvSpPr>
        <p:spPr>
          <a:xfrm>
            <a:off x="4569775" y="2788600"/>
            <a:ext cx="405665" cy="91464"/>
          </a:xfrm>
          <a:custGeom>
            <a:avLst/>
            <a:gdLst/>
            <a:ahLst/>
            <a:cxnLst/>
            <a:rect l="l" t="t" r="r" b="b"/>
            <a:pathLst>
              <a:path w="4733" h="2416" extrusionOk="0">
                <a:moveTo>
                  <a:pt x="2367" y="0"/>
                </a:moveTo>
                <a:cubicBezTo>
                  <a:pt x="1061" y="0"/>
                  <a:pt x="1" y="542"/>
                  <a:pt x="1" y="1208"/>
                </a:cubicBezTo>
                <a:cubicBezTo>
                  <a:pt x="1" y="1873"/>
                  <a:pt x="1061" y="2415"/>
                  <a:pt x="2367" y="2415"/>
                </a:cubicBezTo>
                <a:cubicBezTo>
                  <a:pt x="3673" y="2415"/>
                  <a:pt x="4732" y="1873"/>
                  <a:pt x="4732" y="1208"/>
                </a:cubicBezTo>
                <a:cubicBezTo>
                  <a:pt x="4732" y="542"/>
                  <a:pt x="3673" y="0"/>
                  <a:pt x="236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1"/>
          <p:cNvSpPr/>
          <p:nvPr/>
        </p:nvSpPr>
        <p:spPr>
          <a:xfrm>
            <a:off x="4580708" y="2817336"/>
            <a:ext cx="404552" cy="1006358"/>
          </a:xfrm>
          <a:custGeom>
            <a:avLst/>
            <a:gdLst/>
            <a:ahLst/>
            <a:cxnLst/>
            <a:rect l="l" t="t" r="r" b="b"/>
            <a:pathLst>
              <a:path w="3708" h="24746" extrusionOk="0">
                <a:moveTo>
                  <a:pt x="0" y="1"/>
                </a:moveTo>
                <a:lnTo>
                  <a:pt x="0" y="23793"/>
                </a:lnTo>
                <a:cubicBezTo>
                  <a:pt x="0" y="24321"/>
                  <a:pt x="826" y="24746"/>
                  <a:pt x="1848" y="24746"/>
                </a:cubicBezTo>
                <a:cubicBezTo>
                  <a:pt x="2869" y="24746"/>
                  <a:pt x="3707" y="24321"/>
                  <a:pt x="3707" y="23793"/>
                </a:cubicBezTo>
                <a:lnTo>
                  <a:pt x="3707" y="1"/>
                </a:lnTo>
                <a:cubicBezTo>
                  <a:pt x="3707" y="517"/>
                  <a:pt x="2881" y="942"/>
                  <a:pt x="1848" y="942"/>
                </a:cubicBezTo>
                <a:cubicBezTo>
                  <a:pt x="826" y="942"/>
                  <a:pt x="0" y="517"/>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grpSp>
        <p:nvGrpSpPr>
          <p:cNvPr id="339" name="Google Shape;339;p41"/>
          <p:cNvGrpSpPr/>
          <p:nvPr/>
        </p:nvGrpSpPr>
        <p:grpSpPr>
          <a:xfrm>
            <a:off x="5687279" y="2867739"/>
            <a:ext cx="645891" cy="426899"/>
            <a:chOff x="4535534" y="5169625"/>
            <a:chExt cx="101736" cy="52300"/>
          </a:xfrm>
        </p:grpSpPr>
        <p:sp>
          <p:nvSpPr>
            <p:cNvPr id="340" name="Google Shape;340;p41"/>
            <p:cNvSpPr/>
            <p:nvPr/>
          </p:nvSpPr>
          <p:spPr>
            <a:xfrm>
              <a:off x="4592170" y="5169625"/>
              <a:ext cx="45100" cy="52300"/>
            </a:xfrm>
            <a:custGeom>
              <a:avLst/>
              <a:gdLst/>
              <a:ahLst/>
              <a:cxnLst/>
              <a:rect l="l" t="t" r="r" b="b"/>
              <a:pathLst>
                <a:path w="1804" h="2092" extrusionOk="0">
                  <a:moveTo>
                    <a:pt x="0" y="0"/>
                  </a:moveTo>
                  <a:lnTo>
                    <a:pt x="0" y="2092"/>
                  </a:lnTo>
                  <a:lnTo>
                    <a:pt x="1803" y="1046"/>
                  </a:lnTo>
                  <a:lnTo>
                    <a:pt x="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1"/>
            <p:cNvSpPr/>
            <p:nvPr/>
          </p:nvSpPr>
          <p:spPr>
            <a:xfrm>
              <a:off x="4535534" y="5181700"/>
              <a:ext cx="57525" cy="28150"/>
            </a:xfrm>
            <a:custGeom>
              <a:avLst/>
              <a:gdLst/>
              <a:ahLst/>
              <a:cxnLst/>
              <a:rect l="l" t="t" r="r" b="b"/>
              <a:pathLst>
                <a:path w="2301" h="1126" extrusionOk="0">
                  <a:moveTo>
                    <a:pt x="0" y="0"/>
                  </a:moveTo>
                  <a:lnTo>
                    <a:pt x="0" y="1125"/>
                  </a:lnTo>
                  <a:lnTo>
                    <a:pt x="2301" y="1125"/>
                  </a:lnTo>
                  <a:lnTo>
                    <a:pt x="230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 name="Google Shape;342;p41"/>
          <p:cNvSpPr/>
          <p:nvPr/>
        </p:nvSpPr>
        <p:spPr>
          <a:xfrm>
            <a:off x="6578000" y="3692608"/>
            <a:ext cx="404551" cy="154938"/>
          </a:xfrm>
          <a:custGeom>
            <a:avLst/>
            <a:gdLst/>
            <a:ahLst/>
            <a:cxnLst/>
            <a:rect l="l" t="t" r="r" b="b"/>
            <a:pathLst>
              <a:path w="4720" h="8761" extrusionOk="0">
                <a:moveTo>
                  <a:pt x="1" y="0"/>
                </a:moveTo>
                <a:lnTo>
                  <a:pt x="1" y="7553"/>
                </a:lnTo>
                <a:cubicBezTo>
                  <a:pt x="1" y="8219"/>
                  <a:pt x="1060" y="8761"/>
                  <a:pt x="2354" y="8761"/>
                </a:cubicBezTo>
                <a:cubicBezTo>
                  <a:pt x="3660" y="8761"/>
                  <a:pt x="4720" y="8219"/>
                  <a:pt x="4720" y="7553"/>
                </a:cubicBezTo>
                <a:lnTo>
                  <a:pt x="4720" y="0"/>
                </a:lnTo>
                <a:cubicBezTo>
                  <a:pt x="4720" y="666"/>
                  <a:pt x="3660" y="1208"/>
                  <a:pt x="2354" y="1208"/>
                </a:cubicBezTo>
                <a:cubicBezTo>
                  <a:pt x="1048" y="1208"/>
                  <a:pt x="1" y="666"/>
                  <a:pt x="1" y="0"/>
                </a:cubicBezTo>
                <a:close/>
              </a:path>
            </a:pathLst>
          </a:cu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343" name="Google Shape;343;p41"/>
          <p:cNvSpPr/>
          <p:nvPr/>
        </p:nvSpPr>
        <p:spPr>
          <a:xfrm>
            <a:off x="6578000" y="3671243"/>
            <a:ext cx="404551" cy="42727"/>
          </a:xfrm>
          <a:custGeom>
            <a:avLst/>
            <a:gdLst/>
            <a:ahLst/>
            <a:cxnLst/>
            <a:rect l="l" t="t" r="r" b="b"/>
            <a:pathLst>
              <a:path w="4720" h="2416" extrusionOk="0">
                <a:moveTo>
                  <a:pt x="2354" y="1"/>
                </a:moveTo>
                <a:cubicBezTo>
                  <a:pt x="1048" y="1"/>
                  <a:pt x="1" y="543"/>
                  <a:pt x="1" y="1208"/>
                </a:cubicBezTo>
                <a:cubicBezTo>
                  <a:pt x="1" y="1874"/>
                  <a:pt x="1060" y="2416"/>
                  <a:pt x="2354" y="2416"/>
                </a:cubicBezTo>
                <a:cubicBezTo>
                  <a:pt x="3660" y="2416"/>
                  <a:pt x="4720" y="1874"/>
                  <a:pt x="4720" y="1208"/>
                </a:cubicBezTo>
                <a:cubicBezTo>
                  <a:pt x="4720" y="543"/>
                  <a:pt x="3660" y="1"/>
                  <a:pt x="235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1"/>
          <p:cNvSpPr/>
          <p:nvPr/>
        </p:nvSpPr>
        <p:spPr>
          <a:xfrm>
            <a:off x="7499399" y="3692608"/>
            <a:ext cx="404551" cy="154938"/>
          </a:xfrm>
          <a:custGeom>
            <a:avLst/>
            <a:gdLst/>
            <a:ahLst/>
            <a:cxnLst/>
            <a:rect l="l" t="t" r="r" b="b"/>
            <a:pathLst>
              <a:path w="4720" h="8761" extrusionOk="0">
                <a:moveTo>
                  <a:pt x="1" y="0"/>
                </a:moveTo>
                <a:lnTo>
                  <a:pt x="1" y="7553"/>
                </a:lnTo>
                <a:cubicBezTo>
                  <a:pt x="1" y="8219"/>
                  <a:pt x="1060" y="8761"/>
                  <a:pt x="2354" y="8761"/>
                </a:cubicBezTo>
                <a:cubicBezTo>
                  <a:pt x="3660" y="8761"/>
                  <a:pt x="4720" y="8219"/>
                  <a:pt x="4720" y="7553"/>
                </a:cubicBezTo>
                <a:lnTo>
                  <a:pt x="4720" y="0"/>
                </a:lnTo>
                <a:cubicBezTo>
                  <a:pt x="4720" y="666"/>
                  <a:pt x="3660" y="1208"/>
                  <a:pt x="2354" y="1208"/>
                </a:cubicBezTo>
                <a:cubicBezTo>
                  <a:pt x="1048" y="1208"/>
                  <a:pt x="1" y="666"/>
                  <a:pt x="1" y="0"/>
                </a:cubicBezTo>
                <a:close/>
              </a:path>
            </a:pathLst>
          </a:cu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345" name="Google Shape;345;p41"/>
          <p:cNvSpPr/>
          <p:nvPr/>
        </p:nvSpPr>
        <p:spPr>
          <a:xfrm>
            <a:off x="7478650" y="3683854"/>
            <a:ext cx="404551" cy="40794"/>
          </a:xfrm>
          <a:custGeom>
            <a:avLst/>
            <a:gdLst/>
            <a:ahLst/>
            <a:cxnLst/>
            <a:rect l="l" t="t" r="r" b="b"/>
            <a:pathLst>
              <a:path w="4720" h="2416" extrusionOk="0">
                <a:moveTo>
                  <a:pt x="2354" y="1"/>
                </a:moveTo>
                <a:cubicBezTo>
                  <a:pt x="1048" y="1"/>
                  <a:pt x="1" y="543"/>
                  <a:pt x="1" y="1208"/>
                </a:cubicBezTo>
                <a:cubicBezTo>
                  <a:pt x="1" y="1874"/>
                  <a:pt x="1060" y="2416"/>
                  <a:pt x="2354" y="2416"/>
                </a:cubicBezTo>
                <a:cubicBezTo>
                  <a:pt x="3660" y="2416"/>
                  <a:pt x="4720" y="1874"/>
                  <a:pt x="4720" y="1208"/>
                </a:cubicBezTo>
                <a:cubicBezTo>
                  <a:pt x="4720" y="543"/>
                  <a:pt x="3660" y="1"/>
                  <a:pt x="235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1"/>
          <p:cNvSpPr/>
          <p:nvPr/>
        </p:nvSpPr>
        <p:spPr>
          <a:xfrm>
            <a:off x="7027775" y="3364374"/>
            <a:ext cx="405665" cy="42727"/>
          </a:xfrm>
          <a:custGeom>
            <a:avLst/>
            <a:gdLst/>
            <a:ahLst/>
            <a:cxnLst/>
            <a:rect l="l" t="t" r="r" b="b"/>
            <a:pathLst>
              <a:path w="4733" h="2416" extrusionOk="0">
                <a:moveTo>
                  <a:pt x="2367" y="0"/>
                </a:moveTo>
                <a:cubicBezTo>
                  <a:pt x="1061" y="0"/>
                  <a:pt x="1" y="542"/>
                  <a:pt x="1" y="1208"/>
                </a:cubicBezTo>
                <a:cubicBezTo>
                  <a:pt x="1" y="1873"/>
                  <a:pt x="1061" y="2415"/>
                  <a:pt x="2367" y="2415"/>
                </a:cubicBezTo>
                <a:cubicBezTo>
                  <a:pt x="3673" y="2415"/>
                  <a:pt x="4732" y="1873"/>
                  <a:pt x="4732" y="1208"/>
                </a:cubicBezTo>
                <a:cubicBezTo>
                  <a:pt x="4732" y="542"/>
                  <a:pt x="3673" y="0"/>
                  <a:pt x="236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1"/>
          <p:cNvSpPr/>
          <p:nvPr/>
        </p:nvSpPr>
        <p:spPr>
          <a:xfrm>
            <a:off x="7038708" y="3377797"/>
            <a:ext cx="404552" cy="470050"/>
          </a:xfrm>
          <a:custGeom>
            <a:avLst/>
            <a:gdLst/>
            <a:ahLst/>
            <a:cxnLst/>
            <a:rect l="l" t="t" r="r" b="b"/>
            <a:pathLst>
              <a:path w="3708" h="24746" extrusionOk="0">
                <a:moveTo>
                  <a:pt x="0" y="1"/>
                </a:moveTo>
                <a:lnTo>
                  <a:pt x="0" y="23793"/>
                </a:lnTo>
                <a:cubicBezTo>
                  <a:pt x="0" y="24321"/>
                  <a:pt x="826" y="24746"/>
                  <a:pt x="1848" y="24746"/>
                </a:cubicBezTo>
                <a:cubicBezTo>
                  <a:pt x="2869" y="24746"/>
                  <a:pt x="3707" y="24321"/>
                  <a:pt x="3707" y="23793"/>
                </a:cubicBezTo>
                <a:lnTo>
                  <a:pt x="3707" y="1"/>
                </a:lnTo>
                <a:cubicBezTo>
                  <a:pt x="3707" y="517"/>
                  <a:pt x="2881" y="942"/>
                  <a:pt x="1848" y="942"/>
                </a:cubicBezTo>
                <a:cubicBezTo>
                  <a:pt x="826" y="942"/>
                  <a:pt x="0" y="517"/>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348" name="Google Shape;348;p41"/>
          <p:cNvSpPr txBox="1"/>
          <p:nvPr/>
        </p:nvSpPr>
        <p:spPr>
          <a:xfrm>
            <a:off x="3272625" y="3942625"/>
            <a:ext cx="3000000" cy="80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chemeClr val="dk1"/>
                </a:solidFill>
                <a:latin typeface="Exo 2"/>
                <a:ea typeface="Exo 2"/>
                <a:cs typeface="Exo 2"/>
                <a:sym typeface="Exo 2"/>
              </a:rPr>
              <a:t>700 Records</a:t>
            </a:r>
            <a:endParaRPr sz="2400" b="1">
              <a:solidFill>
                <a:schemeClr val="dk1"/>
              </a:solidFill>
              <a:latin typeface="Exo 2"/>
              <a:ea typeface="Exo 2"/>
              <a:cs typeface="Exo 2"/>
              <a:sym typeface="Exo 2"/>
            </a:endParaRPr>
          </a:p>
          <a:p>
            <a:pPr marL="0" lvl="0" indent="0" algn="ctr" rtl="0">
              <a:spcBef>
                <a:spcPts val="0"/>
              </a:spcBef>
              <a:spcAft>
                <a:spcPts val="0"/>
              </a:spcAft>
              <a:buNone/>
            </a:pPr>
            <a:r>
              <a:rPr lang="en" sz="2400" b="1">
                <a:solidFill>
                  <a:schemeClr val="dk1"/>
                </a:solidFill>
                <a:latin typeface="Exo 2"/>
                <a:ea typeface="Exo 2"/>
                <a:cs typeface="Exo 2"/>
                <a:sym typeface="Exo 2"/>
              </a:rPr>
              <a:t>Train</a:t>
            </a:r>
            <a:endParaRPr sz="2400" b="1">
              <a:solidFill>
                <a:schemeClr val="dk1"/>
              </a:solidFill>
              <a:latin typeface="Exo 2"/>
              <a:ea typeface="Exo 2"/>
              <a:cs typeface="Exo 2"/>
              <a:sym typeface="Exo 2"/>
            </a:endParaRPr>
          </a:p>
        </p:txBody>
      </p:sp>
      <p:sp>
        <p:nvSpPr>
          <p:cNvPr id="349" name="Google Shape;349;p41"/>
          <p:cNvSpPr txBox="1"/>
          <p:nvPr/>
        </p:nvSpPr>
        <p:spPr>
          <a:xfrm>
            <a:off x="5730613" y="3942625"/>
            <a:ext cx="3000000" cy="80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chemeClr val="dk1"/>
                </a:solidFill>
                <a:latin typeface="Exo 2"/>
                <a:ea typeface="Exo 2"/>
                <a:cs typeface="Exo 2"/>
                <a:sym typeface="Exo 2"/>
              </a:rPr>
              <a:t>300 Records</a:t>
            </a:r>
            <a:endParaRPr sz="2400" b="1">
              <a:solidFill>
                <a:schemeClr val="dk1"/>
              </a:solidFill>
              <a:latin typeface="Exo 2"/>
              <a:ea typeface="Exo 2"/>
              <a:cs typeface="Exo 2"/>
              <a:sym typeface="Exo 2"/>
            </a:endParaRPr>
          </a:p>
          <a:p>
            <a:pPr marL="0" lvl="0" indent="0" algn="ctr" rtl="0">
              <a:spcBef>
                <a:spcPts val="0"/>
              </a:spcBef>
              <a:spcAft>
                <a:spcPts val="0"/>
              </a:spcAft>
              <a:buNone/>
            </a:pPr>
            <a:r>
              <a:rPr lang="en" sz="2400" b="1">
                <a:solidFill>
                  <a:schemeClr val="dk1"/>
                </a:solidFill>
                <a:latin typeface="Exo 2"/>
                <a:ea typeface="Exo 2"/>
                <a:cs typeface="Exo 2"/>
                <a:sym typeface="Exo 2"/>
              </a:rPr>
              <a:t>Test</a:t>
            </a:r>
            <a:endParaRPr sz="2400" b="1">
              <a:solidFill>
                <a:schemeClr val="dk1"/>
              </a:solidFill>
              <a:latin typeface="Exo 2"/>
              <a:ea typeface="Exo 2"/>
              <a:cs typeface="Exo 2"/>
              <a:sym typeface="Exo 2"/>
            </a:endParaRPr>
          </a:p>
        </p:txBody>
      </p:sp>
      <p:sp>
        <p:nvSpPr>
          <p:cNvPr id="350" name="Google Shape;350;p41"/>
          <p:cNvSpPr txBox="1"/>
          <p:nvPr/>
        </p:nvSpPr>
        <p:spPr>
          <a:xfrm>
            <a:off x="331575" y="3924050"/>
            <a:ext cx="3000000" cy="80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chemeClr val="dk1"/>
                </a:solidFill>
                <a:latin typeface="Exo 2"/>
                <a:ea typeface="Exo 2"/>
                <a:cs typeface="Exo 2"/>
                <a:sym typeface="Exo 2"/>
              </a:rPr>
              <a:t>1000 Records</a:t>
            </a:r>
            <a:endParaRPr sz="2400" b="1">
              <a:solidFill>
                <a:schemeClr val="dk1"/>
              </a:solidFill>
              <a:latin typeface="Exo 2"/>
              <a:ea typeface="Exo 2"/>
              <a:cs typeface="Exo 2"/>
              <a:sym typeface="Exo 2"/>
            </a:endParaRPr>
          </a:p>
          <a:p>
            <a:pPr marL="0" lvl="0" indent="0" algn="ctr" rtl="0">
              <a:spcBef>
                <a:spcPts val="0"/>
              </a:spcBef>
              <a:spcAft>
                <a:spcPts val="0"/>
              </a:spcAft>
              <a:buNone/>
            </a:pPr>
            <a:r>
              <a:rPr lang="en" sz="2400" b="1">
                <a:solidFill>
                  <a:schemeClr val="dk1"/>
                </a:solidFill>
                <a:latin typeface="Exo 2"/>
                <a:ea typeface="Exo 2"/>
                <a:cs typeface="Exo 2"/>
                <a:sym typeface="Exo 2"/>
              </a:rPr>
              <a:t>Original</a:t>
            </a:r>
            <a:endParaRPr sz="2400" b="1">
              <a:solidFill>
                <a:schemeClr val="dk1"/>
              </a:solidFill>
              <a:latin typeface="Exo 2"/>
              <a:ea typeface="Exo 2"/>
              <a:cs typeface="Exo 2"/>
              <a:sym typeface="Exo 2"/>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3"/>
                                        </p:tgtEl>
                                        <p:attrNameLst>
                                          <p:attrName>style.visibility</p:attrName>
                                        </p:attrNameLst>
                                      </p:cBhvr>
                                      <p:to>
                                        <p:strVal val="visible"/>
                                      </p:to>
                                    </p:set>
                                    <p:animEffect transition="in" filter="fade">
                                      <p:cBhvr>
                                        <p:cTn id="7" dur="1000"/>
                                        <p:tgtEl>
                                          <p:spTgt spid="3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4"/>
                                        </p:tgtEl>
                                        <p:attrNameLst>
                                          <p:attrName>style.visibility</p:attrName>
                                        </p:attrNameLst>
                                      </p:cBhvr>
                                      <p:to>
                                        <p:strVal val="visible"/>
                                      </p:to>
                                    </p:set>
                                    <p:animEffect transition="in" filter="fade">
                                      <p:cBhvr>
                                        <p:cTn id="12" dur="1000"/>
                                        <p:tgtEl>
                                          <p:spTgt spid="324"/>
                                        </p:tgtEl>
                                      </p:cBhvr>
                                    </p:animEffect>
                                  </p:childTnLst>
                                </p:cTn>
                              </p:par>
                              <p:par>
                                <p:cTn id="13" presetID="10" presetClass="entr" presetSubtype="0" fill="hold" nodeType="withEffect">
                                  <p:stCondLst>
                                    <p:cond delay="0"/>
                                  </p:stCondLst>
                                  <p:childTnLst>
                                    <p:set>
                                      <p:cBhvr>
                                        <p:cTn id="14" dur="1" fill="hold">
                                          <p:stCondLst>
                                            <p:cond delay="0"/>
                                          </p:stCondLst>
                                        </p:cTn>
                                        <p:tgtEl>
                                          <p:spTgt spid="325"/>
                                        </p:tgtEl>
                                        <p:attrNameLst>
                                          <p:attrName>style.visibility</p:attrName>
                                        </p:attrNameLst>
                                      </p:cBhvr>
                                      <p:to>
                                        <p:strVal val="visible"/>
                                      </p:to>
                                    </p:set>
                                    <p:animEffect transition="in" filter="fade">
                                      <p:cBhvr>
                                        <p:cTn id="15" dur="1000"/>
                                        <p:tgtEl>
                                          <p:spTgt spid="325"/>
                                        </p:tgtEl>
                                      </p:cBhvr>
                                    </p:animEffect>
                                  </p:childTnLst>
                                </p:cTn>
                              </p:par>
                              <p:par>
                                <p:cTn id="16" presetID="10" presetClass="entr" presetSubtype="0" fill="hold" nodeType="withEffect">
                                  <p:stCondLst>
                                    <p:cond delay="0"/>
                                  </p:stCondLst>
                                  <p:childTnLst>
                                    <p:set>
                                      <p:cBhvr>
                                        <p:cTn id="17" dur="1" fill="hold">
                                          <p:stCondLst>
                                            <p:cond delay="0"/>
                                          </p:stCondLst>
                                        </p:cTn>
                                        <p:tgtEl>
                                          <p:spTgt spid="326"/>
                                        </p:tgtEl>
                                        <p:attrNameLst>
                                          <p:attrName>style.visibility</p:attrName>
                                        </p:attrNameLst>
                                      </p:cBhvr>
                                      <p:to>
                                        <p:strVal val="visible"/>
                                      </p:to>
                                    </p:set>
                                    <p:animEffect transition="in" filter="fade">
                                      <p:cBhvr>
                                        <p:cTn id="18" dur="1000"/>
                                        <p:tgtEl>
                                          <p:spTgt spid="326"/>
                                        </p:tgtEl>
                                      </p:cBhvr>
                                    </p:animEffect>
                                  </p:childTnLst>
                                </p:cTn>
                              </p:par>
                              <p:par>
                                <p:cTn id="19" presetID="10" presetClass="entr" presetSubtype="0" fill="hold" nodeType="withEffect">
                                  <p:stCondLst>
                                    <p:cond delay="0"/>
                                  </p:stCondLst>
                                  <p:childTnLst>
                                    <p:set>
                                      <p:cBhvr>
                                        <p:cTn id="20" dur="1" fill="hold">
                                          <p:stCondLst>
                                            <p:cond delay="0"/>
                                          </p:stCondLst>
                                        </p:cTn>
                                        <p:tgtEl>
                                          <p:spTgt spid="327"/>
                                        </p:tgtEl>
                                        <p:attrNameLst>
                                          <p:attrName>style.visibility</p:attrName>
                                        </p:attrNameLst>
                                      </p:cBhvr>
                                      <p:to>
                                        <p:strVal val="visible"/>
                                      </p:to>
                                    </p:set>
                                    <p:animEffect transition="in" filter="fade">
                                      <p:cBhvr>
                                        <p:cTn id="21" dur="1000"/>
                                        <p:tgtEl>
                                          <p:spTgt spid="327"/>
                                        </p:tgtEl>
                                      </p:cBhvr>
                                    </p:animEffect>
                                  </p:childTnLst>
                                </p:cTn>
                              </p:par>
                              <p:par>
                                <p:cTn id="22" presetID="10" presetClass="entr" presetSubtype="0" fill="hold" nodeType="withEffect">
                                  <p:stCondLst>
                                    <p:cond delay="0"/>
                                  </p:stCondLst>
                                  <p:childTnLst>
                                    <p:set>
                                      <p:cBhvr>
                                        <p:cTn id="23" dur="1" fill="hold">
                                          <p:stCondLst>
                                            <p:cond delay="0"/>
                                          </p:stCondLst>
                                        </p:cTn>
                                        <p:tgtEl>
                                          <p:spTgt spid="328"/>
                                        </p:tgtEl>
                                        <p:attrNameLst>
                                          <p:attrName>style.visibility</p:attrName>
                                        </p:attrNameLst>
                                      </p:cBhvr>
                                      <p:to>
                                        <p:strVal val="visible"/>
                                      </p:to>
                                    </p:set>
                                    <p:animEffect transition="in" filter="fade">
                                      <p:cBhvr>
                                        <p:cTn id="24" dur="1000"/>
                                        <p:tgtEl>
                                          <p:spTgt spid="328"/>
                                        </p:tgtEl>
                                      </p:cBhvr>
                                    </p:animEffect>
                                  </p:childTnLst>
                                </p:cTn>
                              </p:par>
                              <p:par>
                                <p:cTn id="25" presetID="10" presetClass="entr" presetSubtype="0" fill="hold" nodeType="withEffect">
                                  <p:stCondLst>
                                    <p:cond delay="0"/>
                                  </p:stCondLst>
                                  <p:childTnLst>
                                    <p:set>
                                      <p:cBhvr>
                                        <p:cTn id="26" dur="1" fill="hold">
                                          <p:stCondLst>
                                            <p:cond delay="0"/>
                                          </p:stCondLst>
                                        </p:cTn>
                                        <p:tgtEl>
                                          <p:spTgt spid="329"/>
                                        </p:tgtEl>
                                        <p:attrNameLst>
                                          <p:attrName>style.visibility</p:attrName>
                                        </p:attrNameLst>
                                      </p:cBhvr>
                                      <p:to>
                                        <p:strVal val="visible"/>
                                      </p:to>
                                    </p:set>
                                    <p:animEffect transition="in" filter="fade">
                                      <p:cBhvr>
                                        <p:cTn id="27" dur="1000"/>
                                        <p:tgtEl>
                                          <p:spTgt spid="329"/>
                                        </p:tgtEl>
                                      </p:cBhvr>
                                    </p:animEffect>
                                  </p:childTnLst>
                                </p:cTn>
                              </p:par>
                              <p:par>
                                <p:cTn id="28" presetID="10" presetClass="entr" presetSubtype="0" fill="hold" nodeType="withEffect">
                                  <p:stCondLst>
                                    <p:cond delay="0"/>
                                  </p:stCondLst>
                                  <p:childTnLst>
                                    <p:set>
                                      <p:cBhvr>
                                        <p:cTn id="29" dur="1" fill="hold">
                                          <p:stCondLst>
                                            <p:cond delay="0"/>
                                          </p:stCondLst>
                                        </p:cTn>
                                        <p:tgtEl>
                                          <p:spTgt spid="330"/>
                                        </p:tgtEl>
                                        <p:attrNameLst>
                                          <p:attrName>style.visibility</p:attrName>
                                        </p:attrNameLst>
                                      </p:cBhvr>
                                      <p:to>
                                        <p:strVal val="visible"/>
                                      </p:to>
                                    </p:set>
                                    <p:animEffect transition="in" filter="fade">
                                      <p:cBhvr>
                                        <p:cTn id="30" dur="1000"/>
                                        <p:tgtEl>
                                          <p:spTgt spid="330"/>
                                        </p:tgtEl>
                                      </p:cBhvr>
                                    </p:animEffect>
                                  </p:childTnLst>
                                </p:cTn>
                              </p:par>
                              <p:par>
                                <p:cTn id="31" presetID="10" presetClass="entr" presetSubtype="0" fill="hold" nodeType="withEffect">
                                  <p:stCondLst>
                                    <p:cond delay="0"/>
                                  </p:stCondLst>
                                  <p:childTnLst>
                                    <p:set>
                                      <p:cBhvr>
                                        <p:cTn id="32" dur="1" fill="hold">
                                          <p:stCondLst>
                                            <p:cond delay="0"/>
                                          </p:stCondLst>
                                        </p:cTn>
                                        <p:tgtEl>
                                          <p:spTgt spid="350"/>
                                        </p:tgtEl>
                                        <p:attrNameLst>
                                          <p:attrName>style.visibility</p:attrName>
                                        </p:attrNameLst>
                                      </p:cBhvr>
                                      <p:to>
                                        <p:strVal val="visible"/>
                                      </p:to>
                                    </p:set>
                                    <p:animEffect transition="in" filter="fade">
                                      <p:cBhvr>
                                        <p:cTn id="33" dur="1000"/>
                                        <p:tgtEl>
                                          <p:spTgt spid="35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33"/>
                                        </p:tgtEl>
                                        <p:attrNameLst>
                                          <p:attrName>style.visibility</p:attrName>
                                        </p:attrNameLst>
                                      </p:cBhvr>
                                      <p:to>
                                        <p:strVal val="visible"/>
                                      </p:to>
                                    </p:set>
                                    <p:animEffect transition="in" filter="fade">
                                      <p:cBhvr>
                                        <p:cTn id="38" dur="1000"/>
                                        <p:tgtEl>
                                          <p:spTgt spid="333"/>
                                        </p:tgtEl>
                                      </p:cBhvr>
                                    </p:animEffect>
                                  </p:childTnLst>
                                </p:cTn>
                              </p:par>
                              <p:par>
                                <p:cTn id="39" presetID="10" presetClass="entr" presetSubtype="0" fill="hold" nodeType="withEffect">
                                  <p:stCondLst>
                                    <p:cond delay="0"/>
                                  </p:stCondLst>
                                  <p:childTnLst>
                                    <p:set>
                                      <p:cBhvr>
                                        <p:cTn id="40" dur="1" fill="hold">
                                          <p:stCondLst>
                                            <p:cond delay="0"/>
                                          </p:stCondLst>
                                        </p:cTn>
                                        <p:tgtEl>
                                          <p:spTgt spid="334"/>
                                        </p:tgtEl>
                                        <p:attrNameLst>
                                          <p:attrName>style.visibility</p:attrName>
                                        </p:attrNameLst>
                                      </p:cBhvr>
                                      <p:to>
                                        <p:strVal val="visible"/>
                                      </p:to>
                                    </p:set>
                                    <p:animEffect transition="in" filter="fade">
                                      <p:cBhvr>
                                        <p:cTn id="41" dur="1000"/>
                                        <p:tgtEl>
                                          <p:spTgt spid="334"/>
                                        </p:tgtEl>
                                      </p:cBhvr>
                                    </p:animEffect>
                                  </p:childTnLst>
                                </p:cTn>
                              </p:par>
                              <p:par>
                                <p:cTn id="42" presetID="10" presetClass="entr" presetSubtype="0" fill="hold" nodeType="withEffect">
                                  <p:stCondLst>
                                    <p:cond delay="0"/>
                                  </p:stCondLst>
                                  <p:childTnLst>
                                    <p:set>
                                      <p:cBhvr>
                                        <p:cTn id="43" dur="1" fill="hold">
                                          <p:stCondLst>
                                            <p:cond delay="0"/>
                                          </p:stCondLst>
                                        </p:cTn>
                                        <p:tgtEl>
                                          <p:spTgt spid="335"/>
                                        </p:tgtEl>
                                        <p:attrNameLst>
                                          <p:attrName>style.visibility</p:attrName>
                                        </p:attrNameLst>
                                      </p:cBhvr>
                                      <p:to>
                                        <p:strVal val="visible"/>
                                      </p:to>
                                    </p:set>
                                    <p:animEffect transition="in" filter="fade">
                                      <p:cBhvr>
                                        <p:cTn id="44" dur="1000"/>
                                        <p:tgtEl>
                                          <p:spTgt spid="335"/>
                                        </p:tgtEl>
                                      </p:cBhvr>
                                    </p:animEffect>
                                  </p:childTnLst>
                                </p:cTn>
                              </p:par>
                              <p:par>
                                <p:cTn id="45" presetID="10" presetClass="entr" presetSubtype="0" fill="hold" nodeType="withEffect">
                                  <p:stCondLst>
                                    <p:cond delay="0"/>
                                  </p:stCondLst>
                                  <p:childTnLst>
                                    <p:set>
                                      <p:cBhvr>
                                        <p:cTn id="46" dur="1" fill="hold">
                                          <p:stCondLst>
                                            <p:cond delay="0"/>
                                          </p:stCondLst>
                                        </p:cTn>
                                        <p:tgtEl>
                                          <p:spTgt spid="336"/>
                                        </p:tgtEl>
                                        <p:attrNameLst>
                                          <p:attrName>style.visibility</p:attrName>
                                        </p:attrNameLst>
                                      </p:cBhvr>
                                      <p:to>
                                        <p:strVal val="visible"/>
                                      </p:to>
                                    </p:set>
                                    <p:animEffect transition="in" filter="fade">
                                      <p:cBhvr>
                                        <p:cTn id="47" dur="1000"/>
                                        <p:tgtEl>
                                          <p:spTgt spid="336"/>
                                        </p:tgtEl>
                                      </p:cBhvr>
                                    </p:animEffect>
                                  </p:childTnLst>
                                </p:cTn>
                              </p:par>
                              <p:par>
                                <p:cTn id="48" presetID="10" presetClass="entr" presetSubtype="0" fill="hold" nodeType="withEffect">
                                  <p:stCondLst>
                                    <p:cond delay="0"/>
                                  </p:stCondLst>
                                  <p:childTnLst>
                                    <p:set>
                                      <p:cBhvr>
                                        <p:cTn id="49" dur="1" fill="hold">
                                          <p:stCondLst>
                                            <p:cond delay="0"/>
                                          </p:stCondLst>
                                        </p:cTn>
                                        <p:tgtEl>
                                          <p:spTgt spid="337"/>
                                        </p:tgtEl>
                                        <p:attrNameLst>
                                          <p:attrName>style.visibility</p:attrName>
                                        </p:attrNameLst>
                                      </p:cBhvr>
                                      <p:to>
                                        <p:strVal val="visible"/>
                                      </p:to>
                                    </p:set>
                                    <p:animEffect transition="in" filter="fade">
                                      <p:cBhvr>
                                        <p:cTn id="50" dur="1000"/>
                                        <p:tgtEl>
                                          <p:spTgt spid="337"/>
                                        </p:tgtEl>
                                      </p:cBhvr>
                                    </p:animEffect>
                                  </p:childTnLst>
                                </p:cTn>
                              </p:par>
                              <p:par>
                                <p:cTn id="51" presetID="10" presetClass="entr" presetSubtype="0" fill="hold" nodeType="withEffect">
                                  <p:stCondLst>
                                    <p:cond delay="0"/>
                                  </p:stCondLst>
                                  <p:childTnLst>
                                    <p:set>
                                      <p:cBhvr>
                                        <p:cTn id="52" dur="1" fill="hold">
                                          <p:stCondLst>
                                            <p:cond delay="0"/>
                                          </p:stCondLst>
                                        </p:cTn>
                                        <p:tgtEl>
                                          <p:spTgt spid="338"/>
                                        </p:tgtEl>
                                        <p:attrNameLst>
                                          <p:attrName>style.visibility</p:attrName>
                                        </p:attrNameLst>
                                      </p:cBhvr>
                                      <p:to>
                                        <p:strVal val="visible"/>
                                      </p:to>
                                    </p:set>
                                    <p:animEffect transition="in" filter="fade">
                                      <p:cBhvr>
                                        <p:cTn id="53" dur="1000"/>
                                        <p:tgtEl>
                                          <p:spTgt spid="338"/>
                                        </p:tgtEl>
                                      </p:cBhvr>
                                    </p:animEffect>
                                  </p:childTnLst>
                                </p:cTn>
                              </p:par>
                              <p:par>
                                <p:cTn id="54" presetID="10" presetClass="entr" presetSubtype="0" fill="hold" nodeType="withEffect">
                                  <p:stCondLst>
                                    <p:cond delay="0"/>
                                  </p:stCondLst>
                                  <p:childTnLst>
                                    <p:set>
                                      <p:cBhvr>
                                        <p:cTn id="55" dur="1" fill="hold">
                                          <p:stCondLst>
                                            <p:cond delay="0"/>
                                          </p:stCondLst>
                                        </p:cTn>
                                        <p:tgtEl>
                                          <p:spTgt spid="339"/>
                                        </p:tgtEl>
                                        <p:attrNameLst>
                                          <p:attrName>style.visibility</p:attrName>
                                        </p:attrNameLst>
                                      </p:cBhvr>
                                      <p:to>
                                        <p:strVal val="visible"/>
                                      </p:to>
                                    </p:set>
                                    <p:animEffect transition="in" filter="fade">
                                      <p:cBhvr>
                                        <p:cTn id="56" dur="1000"/>
                                        <p:tgtEl>
                                          <p:spTgt spid="339"/>
                                        </p:tgtEl>
                                      </p:cBhvr>
                                    </p:animEffect>
                                  </p:childTnLst>
                                </p:cTn>
                              </p:par>
                              <p:par>
                                <p:cTn id="57" presetID="10" presetClass="entr" presetSubtype="0" fill="hold" nodeType="withEffect">
                                  <p:stCondLst>
                                    <p:cond delay="0"/>
                                  </p:stCondLst>
                                  <p:childTnLst>
                                    <p:set>
                                      <p:cBhvr>
                                        <p:cTn id="58" dur="1" fill="hold">
                                          <p:stCondLst>
                                            <p:cond delay="0"/>
                                          </p:stCondLst>
                                        </p:cTn>
                                        <p:tgtEl>
                                          <p:spTgt spid="342"/>
                                        </p:tgtEl>
                                        <p:attrNameLst>
                                          <p:attrName>style.visibility</p:attrName>
                                        </p:attrNameLst>
                                      </p:cBhvr>
                                      <p:to>
                                        <p:strVal val="visible"/>
                                      </p:to>
                                    </p:set>
                                    <p:animEffect transition="in" filter="fade">
                                      <p:cBhvr>
                                        <p:cTn id="59" dur="1000"/>
                                        <p:tgtEl>
                                          <p:spTgt spid="342"/>
                                        </p:tgtEl>
                                      </p:cBhvr>
                                    </p:animEffect>
                                  </p:childTnLst>
                                </p:cTn>
                              </p:par>
                              <p:par>
                                <p:cTn id="60" presetID="10" presetClass="entr" presetSubtype="0" fill="hold" nodeType="withEffect">
                                  <p:stCondLst>
                                    <p:cond delay="0"/>
                                  </p:stCondLst>
                                  <p:childTnLst>
                                    <p:set>
                                      <p:cBhvr>
                                        <p:cTn id="61" dur="1" fill="hold">
                                          <p:stCondLst>
                                            <p:cond delay="0"/>
                                          </p:stCondLst>
                                        </p:cTn>
                                        <p:tgtEl>
                                          <p:spTgt spid="343"/>
                                        </p:tgtEl>
                                        <p:attrNameLst>
                                          <p:attrName>style.visibility</p:attrName>
                                        </p:attrNameLst>
                                      </p:cBhvr>
                                      <p:to>
                                        <p:strVal val="visible"/>
                                      </p:to>
                                    </p:set>
                                    <p:animEffect transition="in" filter="fade">
                                      <p:cBhvr>
                                        <p:cTn id="62" dur="1000"/>
                                        <p:tgtEl>
                                          <p:spTgt spid="343"/>
                                        </p:tgtEl>
                                      </p:cBhvr>
                                    </p:animEffect>
                                  </p:childTnLst>
                                </p:cTn>
                              </p:par>
                              <p:par>
                                <p:cTn id="63" presetID="10" presetClass="entr" presetSubtype="0" fill="hold" nodeType="withEffect">
                                  <p:stCondLst>
                                    <p:cond delay="0"/>
                                  </p:stCondLst>
                                  <p:childTnLst>
                                    <p:set>
                                      <p:cBhvr>
                                        <p:cTn id="64" dur="1" fill="hold">
                                          <p:stCondLst>
                                            <p:cond delay="0"/>
                                          </p:stCondLst>
                                        </p:cTn>
                                        <p:tgtEl>
                                          <p:spTgt spid="344"/>
                                        </p:tgtEl>
                                        <p:attrNameLst>
                                          <p:attrName>style.visibility</p:attrName>
                                        </p:attrNameLst>
                                      </p:cBhvr>
                                      <p:to>
                                        <p:strVal val="visible"/>
                                      </p:to>
                                    </p:set>
                                    <p:animEffect transition="in" filter="fade">
                                      <p:cBhvr>
                                        <p:cTn id="65" dur="1000"/>
                                        <p:tgtEl>
                                          <p:spTgt spid="344"/>
                                        </p:tgtEl>
                                      </p:cBhvr>
                                    </p:animEffect>
                                  </p:childTnLst>
                                </p:cTn>
                              </p:par>
                              <p:par>
                                <p:cTn id="66" presetID="10" presetClass="entr" presetSubtype="0" fill="hold" nodeType="withEffect">
                                  <p:stCondLst>
                                    <p:cond delay="0"/>
                                  </p:stCondLst>
                                  <p:childTnLst>
                                    <p:set>
                                      <p:cBhvr>
                                        <p:cTn id="67" dur="1" fill="hold">
                                          <p:stCondLst>
                                            <p:cond delay="0"/>
                                          </p:stCondLst>
                                        </p:cTn>
                                        <p:tgtEl>
                                          <p:spTgt spid="345"/>
                                        </p:tgtEl>
                                        <p:attrNameLst>
                                          <p:attrName>style.visibility</p:attrName>
                                        </p:attrNameLst>
                                      </p:cBhvr>
                                      <p:to>
                                        <p:strVal val="visible"/>
                                      </p:to>
                                    </p:set>
                                    <p:animEffect transition="in" filter="fade">
                                      <p:cBhvr>
                                        <p:cTn id="68" dur="1000"/>
                                        <p:tgtEl>
                                          <p:spTgt spid="345"/>
                                        </p:tgtEl>
                                      </p:cBhvr>
                                    </p:animEffect>
                                  </p:childTnLst>
                                </p:cTn>
                              </p:par>
                              <p:par>
                                <p:cTn id="69" presetID="10" presetClass="entr" presetSubtype="0" fill="hold" nodeType="withEffect">
                                  <p:stCondLst>
                                    <p:cond delay="0"/>
                                  </p:stCondLst>
                                  <p:childTnLst>
                                    <p:set>
                                      <p:cBhvr>
                                        <p:cTn id="70" dur="1" fill="hold">
                                          <p:stCondLst>
                                            <p:cond delay="0"/>
                                          </p:stCondLst>
                                        </p:cTn>
                                        <p:tgtEl>
                                          <p:spTgt spid="346"/>
                                        </p:tgtEl>
                                        <p:attrNameLst>
                                          <p:attrName>style.visibility</p:attrName>
                                        </p:attrNameLst>
                                      </p:cBhvr>
                                      <p:to>
                                        <p:strVal val="visible"/>
                                      </p:to>
                                    </p:set>
                                    <p:animEffect transition="in" filter="fade">
                                      <p:cBhvr>
                                        <p:cTn id="71" dur="1000"/>
                                        <p:tgtEl>
                                          <p:spTgt spid="346"/>
                                        </p:tgtEl>
                                      </p:cBhvr>
                                    </p:animEffect>
                                  </p:childTnLst>
                                </p:cTn>
                              </p:par>
                              <p:par>
                                <p:cTn id="72" presetID="10" presetClass="entr" presetSubtype="0" fill="hold" nodeType="withEffect">
                                  <p:stCondLst>
                                    <p:cond delay="0"/>
                                  </p:stCondLst>
                                  <p:childTnLst>
                                    <p:set>
                                      <p:cBhvr>
                                        <p:cTn id="73" dur="1" fill="hold">
                                          <p:stCondLst>
                                            <p:cond delay="0"/>
                                          </p:stCondLst>
                                        </p:cTn>
                                        <p:tgtEl>
                                          <p:spTgt spid="347"/>
                                        </p:tgtEl>
                                        <p:attrNameLst>
                                          <p:attrName>style.visibility</p:attrName>
                                        </p:attrNameLst>
                                      </p:cBhvr>
                                      <p:to>
                                        <p:strVal val="visible"/>
                                      </p:to>
                                    </p:set>
                                    <p:animEffect transition="in" filter="fade">
                                      <p:cBhvr>
                                        <p:cTn id="74" dur="1000"/>
                                        <p:tgtEl>
                                          <p:spTgt spid="347"/>
                                        </p:tgtEl>
                                      </p:cBhvr>
                                    </p:animEffect>
                                  </p:childTnLst>
                                </p:cTn>
                              </p:par>
                              <p:par>
                                <p:cTn id="75" presetID="10" presetClass="entr" presetSubtype="0" fill="hold" nodeType="withEffect">
                                  <p:stCondLst>
                                    <p:cond delay="0"/>
                                  </p:stCondLst>
                                  <p:childTnLst>
                                    <p:set>
                                      <p:cBhvr>
                                        <p:cTn id="76" dur="1" fill="hold">
                                          <p:stCondLst>
                                            <p:cond delay="0"/>
                                          </p:stCondLst>
                                        </p:cTn>
                                        <p:tgtEl>
                                          <p:spTgt spid="348"/>
                                        </p:tgtEl>
                                        <p:attrNameLst>
                                          <p:attrName>style.visibility</p:attrName>
                                        </p:attrNameLst>
                                      </p:cBhvr>
                                      <p:to>
                                        <p:strVal val="visible"/>
                                      </p:to>
                                    </p:set>
                                    <p:animEffect transition="in" filter="fade">
                                      <p:cBhvr>
                                        <p:cTn id="77" dur="1000"/>
                                        <p:tgtEl>
                                          <p:spTgt spid="348"/>
                                        </p:tgtEl>
                                      </p:cBhvr>
                                    </p:animEffect>
                                  </p:childTnLst>
                                </p:cTn>
                              </p:par>
                              <p:par>
                                <p:cTn id="78" presetID="10" presetClass="entr" presetSubtype="0" fill="hold" nodeType="withEffect">
                                  <p:stCondLst>
                                    <p:cond delay="0"/>
                                  </p:stCondLst>
                                  <p:childTnLst>
                                    <p:set>
                                      <p:cBhvr>
                                        <p:cTn id="79" dur="1" fill="hold">
                                          <p:stCondLst>
                                            <p:cond delay="0"/>
                                          </p:stCondLst>
                                        </p:cTn>
                                        <p:tgtEl>
                                          <p:spTgt spid="349"/>
                                        </p:tgtEl>
                                        <p:attrNameLst>
                                          <p:attrName>style.visibility</p:attrName>
                                        </p:attrNameLst>
                                      </p:cBhvr>
                                      <p:to>
                                        <p:strVal val="visible"/>
                                      </p:to>
                                    </p:set>
                                    <p:animEffect transition="in" filter="fade">
                                      <p:cBhvr>
                                        <p:cTn id="80" dur="1000"/>
                                        <p:tgtEl>
                                          <p:spTgt spid="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2"/>
          <p:cNvSpPr txBox="1">
            <a:spLocks noGrp="1"/>
          </p:cNvSpPr>
          <p:nvPr>
            <p:ph type="ctrTitle"/>
          </p:nvPr>
        </p:nvSpPr>
        <p:spPr>
          <a:xfrm flipH="1">
            <a:off x="1180000" y="1657224"/>
            <a:ext cx="5195700" cy="92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700"/>
              <a:t>Different ML Algorithms </a:t>
            </a:r>
            <a:endParaRPr sz="4900"/>
          </a:p>
        </p:txBody>
      </p:sp>
      <p:sp>
        <p:nvSpPr>
          <p:cNvPr id="356" name="Google Shape;356;p42"/>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cxnSp>
        <p:nvCxnSpPr>
          <p:cNvPr id="357" name="Google Shape;357;p42"/>
          <p:cNvCxnSpPr/>
          <p:nvPr/>
        </p:nvCxnSpPr>
        <p:spPr>
          <a:xfrm>
            <a:off x="0" y="2737950"/>
            <a:ext cx="1676700" cy="0"/>
          </a:xfrm>
          <a:prstGeom prst="straightConnector1">
            <a:avLst/>
          </a:prstGeom>
          <a:noFill/>
          <a:ln w="9525" cap="flat" cmpd="sng">
            <a:solidFill>
              <a:schemeClr val="dk1"/>
            </a:solidFill>
            <a:prstDash val="solid"/>
            <a:round/>
            <a:headEnd type="none" w="med" len="med"/>
            <a:tailEnd type="none" w="med" len="med"/>
          </a:ln>
        </p:spPr>
      </p:cxnSp>
      <p:sp>
        <p:nvSpPr>
          <p:cNvPr id="358" name="Google Shape;358;p42"/>
          <p:cNvSpPr txBox="1">
            <a:spLocks noGrp="1"/>
          </p:cNvSpPr>
          <p:nvPr>
            <p:ph type="subTitle" idx="1"/>
          </p:nvPr>
        </p:nvSpPr>
        <p:spPr>
          <a:xfrm>
            <a:off x="1180000" y="2310679"/>
            <a:ext cx="4224900" cy="71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accent6"/>
              </a:buClr>
              <a:buSzPts val="1100"/>
              <a:buFont typeface="Arial"/>
              <a:buNone/>
            </a:pPr>
            <a:r>
              <a:rPr lang="en" sz="1400">
                <a:latin typeface="Exo 2"/>
                <a:ea typeface="Exo 2"/>
                <a:cs typeface="Exo 2"/>
                <a:sym typeface="Exo 2"/>
              </a:rPr>
              <a:t>Multiple Algorithms Used &amp; Their Accuracies</a:t>
            </a:r>
            <a:endParaRPr sz="1400">
              <a:latin typeface="Exo 2"/>
              <a:ea typeface="Exo 2"/>
              <a:cs typeface="Exo 2"/>
              <a:sym typeface="Exo 2"/>
            </a:endParaRPr>
          </a:p>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3"/>
          <p:cNvSpPr txBox="1">
            <a:spLocks noGrp="1"/>
          </p:cNvSpPr>
          <p:nvPr>
            <p:ph type="ctrTitle"/>
          </p:nvPr>
        </p:nvSpPr>
        <p:spPr>
          <a:xfrm>
            <a:off x="1378800" y="292225"/>
            <a:ext cx="6770400" cy="51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Accuracies obtained using diff Algorithms</a:t>
            </a:r>
            <a:endParaRPr/>
          </a:p>
        </p:txBody>
      </p:sp>
      <p:sp>
        <p:nvSpPr>
          <p:cNvPr id="364" name="Google Shape;364;p43"/>
          <p:cNvSpPr txBox="1"/>
          <p:nvPr/>
        </p:nvSpPr>
        <p:spPr>
          <a:xfrm>
            <a:off x="3005888" y="1402331"/>
            <a:ext cx="9522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900">
              <a:solidFill>
                <a:schemeClr val="lt1"/>
              </a:solidFill>
              <a:latin typeface="Roboto Condensed Light"/>
              <a:ea typeface="Roboto Condensed Light"/>
              <a:cs typeface="Roboto Condensed Light"/>
              <a:sym typeface="Roboto Condensed Light"/>
            </a:endParaRPr>
          </a:p>
        </p:txBody>
      </p:sp>
      <p:graphicFrame>
        <p:nvGraphicFramePr>
          <p:cNvPr id="365" name="Google Shape;365;p43"/>
          <p:cNvGraphicFramePr/>
          <p:nvPr/>
        </p:nvGraphicFramePr>
        <p:xfrm>
          <a:off x="438150" y="1001225"/>
          <a:ext cx="8267700" cy="3489395"/>
        </p:xfrm>
        <a:graphic>
          <a:graphicData uri="http://schemas.openxmlformats.org/drawingml/2006/table">
            <a:tbl>
              <a:tblPr>
                <a:noFill/>
                <a:tableStyleId>{4153BAE3-5762-4109-95EF-AF2EC73A24F4}</a:tableStyleId>
              </a:tblPr>
              <a:tblGrid>
                <a:gridCol w="3895725"/>
                <a:gridCol w="4371975"/>
              </a:tblGrid>
              <a:tr h="371475">
                <a:tc>
                  <a:txBody>
                    <a:bodyPr/>
                    <a:lstStyle/>
                    <a:p>
                      <a:pPr marL="0" lvl="0" indent="0" algn="l" rtl="0">
                        <a:lnSpc>
                          <a:spcPct val="115000"/>
                        </a:lnSpc>
                        <a:spcBef>
                          <a:spcPts val="0"/>
                        </a:spcBef>
                        <a:spcAft>
                          <a:spcPts val="0"/>
                        </a:spcAft>
                        <a:buNone/>
                      </a:pPr>
                      <a:r>
                        <a:rPr lang="en" sz="1500">
                          <a:solidFill>
                            <a:schemeClr val="dk1"/>
                          </a:solidFill>
                        </a:rPr>
                        <a:t>    LDA</a:t>
                      </a:r>
                      <a:endParaRPr sz="1500">
                        <a:solidFill>
                          <a:schemeClr val="dk1"/>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a:solidFill>
                            <a:schemeClr val="dk1"/>
                          </a:solidFill>
                        </a:rPr>
                        <a:t>PCA</a:t>
                      </a:r>
                      <a:endParaRPr sz="1500">
                        <a:solidFill>
                          <a:schemeClr val="dk1"/>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649000">
                <a:tc>
                  <a:txBody>
                    <a:bodyPr/>
                    <a:lstStyle/>
                    <a:p>
                      <a:pPr marL="0" lvl="0" indent="0" algn="l" rtl="0">
                        <a:lnSpc>
                          <a:spcPct val="115000"/>
                        </a:lnSpc>
                        <a:spcBef>
                          <a:spcPts val="0"/>
                        </a:spcBef>
                        <a:spcAft>
                          <a:spcPts val="0"/>
                        </a:spcAft>
                        <a:buNone/>
                      </a:pPr>
                      <a:r>
                        <a:rPr lang="en" sz="1500" b="1">
                          <a:solidFill>
                            <a:schemeClr val="dk1"/>
                          </a:solidFill>
                        </a:rPr>
                        <a:t>1. Decision Tree:</a:t>
                      </a:r>
                      <a:endParaRPr sz="1500" b="1">
                        <a:solidFill>
                          <a:schemeClr val="dk1"/>
                        </a:solidFill>
                      </a:endParaRPr>
                    </a:p>
                    <a:p>
                      <a:pPr marL="0" lvl="0" indent="0" algn="l" rtl="0">
                        <a:lnSpc>
                          <a:spcPct val="115000"/>
                        </a:lnSpc>
                        <a:spcBef>
                          <a:spcPts val="0"/>
                        </a:spcBef>
                        <a:spcAft>
                          <a:spcPts val="0"/>
                        </a:spcAft>
                        <a:buNone/>
                      </a:pPr>
                      <a:r>
                        <a:rPr lang="en" sz="1500">
                          <a:solidFill>
                            <a:schemeClr val="dk1"/>
                          </a:solidFill>
                        </a:rPr>
                        <a:t>    Accuracy 0.94 </a:t>
                      </a:r>
                      <a:endParaRPr sz="1500">
                        <a:solidFill>
                          <a:schemeClr val="dk1"/>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b="1">
                          <a:solidFill>
                            <a:schemeClr val="dk1"/>
                          </a:solidFill>
                        </a:rPr>
                        <a:t>1. Decision Tree</a:t>
                      </a:r>
                      <a:endParaRPr sz="1500" b="1">
                        <a:solidFill>
                          <a:schemeClr val="dk1"/>
                        </a:solidFill>
                      </a:endParaRPr>
                    </a:p>
                    <a:p>
                      <a:pPr marL="0" lvl="0" indent="0" algn="l" rtl="0">
                        <a:lnSpc>
                          <a:spcPct val="115000"/>
                        </a:lnSpc>
                        <a:spcBef>
                          <a:spcPts val="0"/>
                        </a:spcBef>
                        <a:spcAft>
                          <a:spcPts val="0"/>
                        </a:spcAft>
                        <a:buNone/>
                      </a:pPr>
                      <a:r>
                        <a:rPr lang="en" sz="1500">
                          <a:solidFill>
                            <a:schemeClr val="dk1"/>
                          </a:solidFill>
                        </a:rPr>
                        <a:t>    Accuracy 0.94 </a:t>
                      </a:r>
                      <a:endParaRPr sz="1500">
                        <a:solidFill>
                          <a:schemeClr val="dk1"/>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523875">
                <a:tc>
                  <a:txBody>
                    <a:bodyPr/>
                    <a:lstStyle/>
                    <a:p>
                      <a:pPr marL="0" lvl="0" indent="0" algn="l" rtl="0">
                        <a:lnSpc>
                          <a:spcPct val="115000"/>
                        </a:lnSpc>
                        <a:spcBef>
                          <a:spcPts val="0"/>
                        </a:spcBef>
                        <a:spcAft>
                          <a:spcPts val="0"/>
                        </a:spcAft>
                        <a:buNone/>
                      </a:pPr>
                      <a:r>
                        <a:rPr lang="en" sz="1500" b="1">
                          <a:solidFill>
                            <a:schemeClr val="dk1"/>
                          </a:solidFill>
                        </a:rPr>
                        <a:t>2. Random Forest</a:t>
                      </a:r>
                      <a:endParaRPr sz="1500" b="1">
                        <a:solidFill>
                          <a:schemeClr val="dk1"/>
                        </a:solidFill>
                      </a:endParaRPr>
                    </a:p>
                    <a:p>
                      <a:pPr marL="0" lvl="0" indent="0" algn="l" rtl="0">
                        <a:lnSpc>
                          <a:spcPct val="115000"/>
                        </a:lnSpc>
                        <a:spcBef>
                          <a:spcPts val="0"/>
                        </a:spcBef>
                        <a:spcAft>
                          <a:spcPts val="0"/>
                        </a:spcAft>
                        <a:buNone/>
                      </a:pPr>
                      <a:r>
                        <a:rPr lang="en" sz="1500">
                          <a:solidFill>
                            <a:schemeClr val="dk1"/>
                          </a:solidFill>
                        </a:rPr>
                        <a:t>    Accuracy 0.95 </a:t>
                      </a:r>
                      <a:endParaRPr sz="1500">
                        <a:solidFill>
                          <a:schemeClr val="dk1"/>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b="1">
                          <a:solidFill>
                            <a:schemeClr val="dk1"/>
                          </a:solidFill>
                        </a:rPr>
                        <a:t>2. Random Forest:</a:t>
                      </a:r>
                      <a:endParaRPr sz="1500" b="1">
                        <a:solidFill>
                          <a:schemeClr val="dk1"/>
                        </a:solidFill>
                      </a:endParaRPr>
                    </a:p>
                    <a:p>
                      <a:pPr marL="0" lvl="0" indent="0" algn="l" rtl="0">
                        <a:lnSpc>
                          <a:spcPct val="115000"/>
                        </a:lnSpc>
                        <a:spcBef>
                          <a:spcPts val="0"/>
                        </a:spcBef>
                        <a:spcAft>
                          <a:spcPts val="0"/>
                        </a:spcAft>
                        <a:buNone/>
                      </a:pPr>
                      <a:r>
                        <a:rPr lang="en" sz="1500">
                          <a:solidFill>
                            <a:schemeClr val="dk1"/>
                          </a:solidFill>
                        </a:rPr>
                        <a:t>    Accuracy 0.95</a:t>
                      </a:r>
                      <a:endParaRPr sz="1500">
                        <a:solidFill>
                          <a:schemeClr val="dk1"/>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523875">
                <a:tc>
                  <a:txBody>
                    <a:bodyPr/>
                    <a:lstStyle/>
                    <a:p>
                      <a:pPr marL="0" lvl="0" indent="0" algn="l" rtl="0">
                        <a:lnSpc>
                          <a:spcPct val="115000"/>
                        </a:lnSpc>
                        <a:spcBef>
                          <a:spcPts val="0"/>
                        </a:spcBef>
                        <a:spcAft>
                          <a:spcPts val="0"/>
                        </a:spcAft>
                        <a:buNone/>
                      </a:pPr>
                      <a:r>
                        <a:rPr lang="en" sz="1500" b="1">
                          <a:solidFill>
                            <a:schemeClr val="dk1"/>
                          </a:solidFill>
                        </a:rPr>
                        <a:t>3. Support Vector Classifier</a:t>
                      </a:r>
                      <a:endParaRPr sz="1500" b="1">
                        <a:solidFill>
                          <a:schemeClr val="dk1"/>
                        </a:solidFill>
                      </a:endParaRPr>
                    </a:p>
                    <a:p>
                      <a:pPr marL="0" lvl="0" indent="0" algn="l" rtl="0">
                        <a:lnSpc>
                          <a:spcPct val="115000"/>
                        </a:lnSpc>
                        <a:spcBef>
                          <a:spcPts val="0"/>
                        </a:spcBef>
                        <a:spcAft>
                          <a:spcPts val="0"/>
                        </a:spcAft>
                        <a:buNone/>
                      </a:pPr>
                      <a:r>
                        <a:rPr lang="en" sz="1500">
                          <a:solidFill>
                            <a:schemeClr val="dk1"/>
                          </a:solidFill>
                        </a:rPr>
                        <a:t>   Accuracy 0.95 </a:t>
                      </a:r>
                      <a:endParaRPr sz="1500">
                        <a:solidFill>
                          <a:schemeClr val="dk1"/>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b="1">
                          <a:solidFill>
                            <a:schemeClr val="dk1"/>
                          </a:solidFill>
                        </a:rPr>
                        <a:t>3. Support Vector Classifier</a:t>
                      </a:r>
                      <a:endParaRPr sz="1500" b="1">
                        <a:solidFill>
                          <a:schemeClr val="dk1"/>
                        </a:solidFill>
                      </a:endParaRPr>
                    </a:p>
                    <a:p>
                      <a:pPr marL="0" lvl="0" indent="0" algn="l" rtl="0">
                        <a:lnSpc>
                          <a:spcPct val="115000"/>
                        </a:lnSpc>
                        <a:spcBef>
                          <a:spcPts val="0"/>
                        </a:spcBef>
                        <a:spcAft>
                          <a:spcPts val="0"/>
                        </a:spcAft>
                        <a:buNone/>
                      </a:pPr>
                      <a:r>
                        <a:rPr lang="en" sz="1500">
                          <a:solidFill>
                            <a:schemeClr val="dk1"/>
                          </a:solidFill>
                        </a:rPr>
                        <a:t>    Accuracy 0.95 </a:t>
                      </a:r>
                      <a:endParaRPr sz="1500">
                        <a:solidFill>
                          <a:schemeClr val="dk1"/>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523875">
                <a:tc>
                  <a:txBody>
                    <a:bodyPr/>
                    <a:lstStyle/>
                    <a:p>
                      <a:pPr marL="0" lvl="0" indent="0" algn="l" rtl="0">
                        <a:lnSpc>
                          <a:spcPct val="115000"/>
                        </a:lnSpc>
                        <a:spcBef>
                          <a:spcPts val="0"/>
                        </a:spcBef>
                        <a:spcAft>
                          <a:spcPts val="0"/>
                        </a:spcAft>
                        <a:buNone/>
                      </a:pPr>
                      <a:r>
                        <a:rPr lang="en" sz="1500" b="1">
                          <a:solidFill>
                            <a:schemeClr val="dk1"/>
                          </a:solidFill>
                        </a:rPr>
                        <a:t>4. Gaussian NB</a:t>
                      </a:r>
                      <a:endParaRPr sz="1500" b="1">
                        <a:solidFill>
                          <a:schemeClr val="dk1"/>
                        </a:solidFill>
                      </a:endParaRPr>
                    </a:p>
                    <a:p>
                      <a:pPr marL="0" lvl="0" indent="0" algn="l" rtl="0">
                        <a:lnSpc>
                          <a:spcPct val="115000"/>
                        </a:lnSpc>
                        <a:spcBef>
                          <a:spcPts val="0"/>
                        </a:spcBef>
                        <a:spcAft>
                          <a:spcPts val="0"/>
                        </a:spcAft>
                        <a:buNone/>
                      </a:pPr>
                      <a:r>
                        <a:rPr lang="en" sz="1500">
                          <a:solidFill>
                            <a:schemeClr val="dk1"/>
                          </a:solidFill>
                        </a:rPr>
                        <a:t>   Accuracy 0.92 </a:t>
                      </a:r>
                      <a:endParaRPr sz="1500">
                        <a:solidFill>
                          <a:schemeClr val="dk1"/>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b="1">
                          <a:solidFill>
                            <a:schemeClr val="dk1"/>
                          </a:solidFill>
                        </a:rPr>
                        <a:t>4. Gaussian NB</a:t>
                      </a:r>
                      <a:endParaRPr sz="1500" b="1">
                        <a:solidFill>
                          <a:schemeClr val="dk1"/>
                        </a:solidFill>
                      </a:endParaRPr>
                    </a:p>
                    <a:p>
                      <a:pPr marL="0" lvl="0" indent="0" algn="l" rtl="0">
                        <a:lnSpc>
                          <a:spcPct val="115000"/>
                        </a:lnSpc>
                        <a:spcBef>
                          <a:spcPts val="0"/>
                        </a:spcBef>
                        <a:spcAft>
                          <a:spcPts val="0"/>
                        </a:spcAft>
                        <a:buNone/>
                      </a:pPr>
                      <a:r>
                        <a:rPr lang="en" sz="1500">
                          <a:solidFill>
                            <a:schemeClr val="dk1"/>
                          </a:solidFill>
                        </a:rPr>
                        <a:t>    Accuracy 0.90 </a:t>
                      </a:r>
                      <a:endParaRPr sz="1500">
                        <a:solidFill>
                          <a:schemeClr val="dk1"/>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523875">
                <a:tc>
                  <a:txBody>
                    <a:bodyPr/>
                    <a:lstStyle/>
                    <a:p>
                      <a:pPr marL="0" lvl="0" indent="0" algn="l" rtl="0">
                        <a:lnSpc>
                          <a:spcPct val="115000"/>
                        </a:lnSpc>
                        <a:spcBef>
                          <a:spcPts val="0"/>
                        </a:spcBef>
                        <a:spcAft>
                          <a:spcPts val="0"/>
                        </a:spcAft>
                        <a:buNone/>
                      </a:pPr>
                      <a:r>
                        <a:rPr lang="en" sz="1500" b="1">
                          <a:solidFill>
                            <a:schemeClr val="dk1"/>
                          </a:solidFill>
                        </a:rPr>
                        <a:t>5. KNN</a:t>
                      </a:r>
                      <a:endParaRPr sz="1500" b="1">
                        <a:solidFill>
                          <a:schemeClr val="dk1"/>
                        </a:solidFill>
                      </a:endParaRPr>
                    </a:p>
                    <a:p>
                      <a:pPr marL="0" lvl="0" indent="0" algn="l" rtl="0">
                        <a:lnSpc>
                          <a:spcPct val="115000"/>
                        </a:lnSpc>
                        <a:spcBef>
                          <a:spcPts val="0"/>
                        </a:spcBef>
                        <a:spcAft>
                          <a:spcPts val="0"/>
                        </a:spcAft>
                        <a:buNone/>
                      </a:pPr>
                      <a:r>
                        <a:rPr lang="en" sz="1500">
                          <a:solidFill>
                            <a:schemeClr val="dk1"/>
                          </a:solidFill>
                        </a:rPr>
                        <a:t>    Accuracy 0.95</a:t>
                      </a:r>
                      <a:endParaRPr sz="1500">
                        <a:solidFill>
                          <a:schemeClr val="dk1"/>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b="1">
                          <a:solidFill>
                            <a:schemeClr val="dk1"/>
                          </a:solidFill>
                        </a:rPr>
                        <a:t>5. KNN</a:t>
                      </a:r>
                      <a:endParaRPr sz="1500" b="1">
                        <a:solidFill>
                          <a:schemeClr val="dk1"/>
                        </a:solidFill>
                      </a:endParaRPr>
                    </a:p>
                    <a:p>
                      <a:pPr marL="0" lvl="0" indent="0" algn="l" rtl="0">
                        <a:lnSpc>
                          <a:spcPct val="115000"/>
                        </a:lnSpc>
                        <a:spcBef>
                          <a:spcPts val="0"/>
                        </a:spcBef>
                        <a:spcAft>
                          <a:spcPts val="0"/>
                        </a:spcAft>
                        <a:buNone/>
                      </a:pPr>
                      <a:r>
                        <a:rPr lang="en" sz="1500">
                          <a:solidFill>
                            <a:schemeClr val="dk1"/>
                          </a:solidFill>
                        </a:rPr>
                        <a:t>    Accuracy 0.95</a:t>
                      </a:r>
                      <a:endParaRPr sz="1500">
                        <a:solidFill>
                          <a:schemeClr val="dk1"/>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pic>
        <p:nvPicPr>
          <p:cNvPr id="370" name="Google Shape;370;p44"/>
          <p:cNvPicPr preferRelativeResize="0"/>
          <p:nvPr/>
        </p:nvPicPr>
        <p:blipFill>
          <a:blip r:embed="rId3">
            <a:alphaModFix/>
          </a:blip>
          <a:stretch>
            <a:fillRect/>
          </a:stretch>
        </p:blipFill>
        <p:spPr>
          <a:xfrm>
            <a:off x="2337050" y="899400"/>
            <a:ext cx="4469924" cy="4091701"/>
          </a:xfrm>
          <a:prstGeom prst="rect">
            <a:avLst/>
          </a:prstGeom>
          <a:noFill/>
          <a:ln>
            <a:noFill/>
          </a:ln>
        </p:spPr>
      </p:pic>
      <p:sp>
        <p:nvSpPr>
          <p:cNvPr id="371" name="Google Shape;371;p44"/>
          <p:cNvSpPr txBox="1"/>
          <p:nvPr/>
        </p:nvSpPr>
        <p:spPr>
          <a:xfrm>
            <a:off x="1366804" y="225000"/>
            <a:ext cx="6782099" cy="67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chemeClr val="dk1"/>
                </a:solidFill>
                <a:latin typeface="Exo 2"/>
                <a:ea typeface="Exo 2"/>
                <a:cs typeface="Exo 2"/>
                <a:sym typeface="Exo 2"/>
              </a:rPr>
              <a:t>Traditional vs Advanced ML Algorithms</a:t>
            </a:r>
            <a:endParaRPr sz="2400" b="1" dirty="0">
              <a:solidFill>
                <a:schemeClr val="dk1"/>
              </a:solidFill>
              <a:latin typeface="Exo 2"/>
              <a:ea typeface="Exo 2"/>
              <a:cs typeface="Exo 2"/>
              <a:sym typeface="Exo 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7"/>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Project Approach</a:t>
            </a:r>
            <a:endParaRPr/>
          </a:p>
        </p:txBody>
      </p:sp>
      <p:sp>
        <p:nvSpPr>
          <p:cNvPr id="140" name="Google Shape;140;p27"/>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Data Cleaning Phase</a:t>
            </a:r>
            <a:endParaRPr/>
          </a:p>
        </p:txBody>
      </p:sp>
      <p:sp>
        <p:nvSpPr>
          <p:cNvPr id="141" name="Google Shape;141;p27"/>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Feature Selection, Conversion </a:t>
            </a:r>
            <a:endParaRPr/>
          </a:p>
          <a:p>
            <a:pPr marL="0" lvl="0" indent="0" algn="r" rtl="0">
              <a:spcBef>
                <a:spcPts val="0"/>
              </a:spcBef>
              <a:spcAft>
                <a:spcPts val="0"/>
              </a:spcAft>
              <a:buNone/>
            </a:pPr>
            <a:r>
              <a:rPr lang="en"/>
              <a:t>Into Dummies</a:t>
            </a:r>
            <a:endParaRPr/>
          </a:p>
        </p:txBody>
      </p:sp>
      <p:sp>
        <p:nvSpPr>
          <p:cNvPr id="142" name="Google Shape;142;p27"/>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Dimensionality Reduction</a:t>
            </a:r>
            <a:endParaRPr/>
          </a:p>
        </p:txBody>
      </p:sp>
      <p:sp>
        <p:nvSpPr>
          <p:cNvPr id="143" name="Google Shape;143;p27"/>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Which Method &amp; Why?</a:t>
            </a:r>
            <a:endParaRPr/>
          </a:p>
        </p:txBody>
      </p:sp>
      <p:sp>
        <p:nvSpPr>
          <p:cNvPr id="144" name="Google Shape;144;p27"/>
          <p:cNvSpPr txBox="1">
            <a:spLocks noGrp="1"/>
          </p:cNvSpPr>
          <p:nvPr>
            <p:ph type="title" idx="3"/>
          </p:nvPr>
        </p:nvSpPr>
        <p:spPr>
          <a:xfrm>
            <a:off x="2118448" y="54444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45" name="Google Shape;145;p27"/>
          <p:cNvSpPr txBox="1">
            <a:spLocks noGrp="1"/>
          </p:cNvSpPr>
          <p:nvPr>
            <p:ph type="title" idx="5"/>
          </p:nvPr>
        </p:nvSpPr>
        <p:spPr>
          <a:xfrm>
            <a:off x="2105406" y="248716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46" name="Google Shape;146;p27"/>
          <p:cNvSpPr txBox="1">
            <a:spLocks noGrp="1"/>
          </p:cNvSpPr>
          <p:nvPr>
            <p:ph type="title" idx="4"/>
          </p:nvPr>
        </p:nvSpPr>
        <p:spPr>
          <a:xfrm>
            <a:off x="2105406" y="151580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147" name="Google Shape;147;p27"/>
          <p:cNvCxnSpPr/>
          <p:nvPr/>
        </p:nvCxnSpPr>
        <p:spPr>
          <a:xfrm>
            <a:off x="3297225" y="0"/>
            <a:ext cx="0" cy="2393700"/>
          </a:xfrm>
          <a:prstGeom prst="straightConnector1">
            <a:avLst/>
          </a:prstGeom>
          <a:noFill/>
          <a:ln w="9525" cap="flat" cmpd="sng">
            <a:solidFill>
              <a:schemeClr val="dk2"/>
            </a:solidFill>
            <a:prstDash val="solid"/>
            <a:round/>
            <a:headEnd type="none" w="med" len="med"/>
            <a:tailEnd type="none" w="med" len="med"/>
          </a:ln>
        </p:spPr>
      </p:cxnSp>
      <p:cxnSp>
        <p:nvCxnSpPr>
          <p:cNvPr id="148" name="Google Shape;148;p27"/>
          <p:cNvCxnSpPr/>
          <p:nvPr/>
        </p:nvCxnSpPr>
        <p:spPr>
          <a:xfrm>
            <a:off x="5861950" y="3131400"/>
            <a:ext cx="0" cy="2030100"/>
          </a:xfrm>
          <a:prstGeom prst="straightConnector1">
            <a:avLst/>
          </a:prstGeom>
          <a:noFill/>
          <a:ln w="9525" cap="flat" cmpd="sng">
            <a:solidFill>
              <a:schemeClr val="dk2"/>
            </a:solidFill>
            <a:prstDash val="solid"/>
            <a:round/>
            <a:headEnd type="none" w="med" len="med"/>
            <a:tailEnd type="none" w="med" len="med"/>
          </a:ln>
        </p:spPr>
      </p:cxnSp>
      <p:sp>
        <p:nvSpPr>
          <p:cNvPr id="149" name="Google Shape;149;p27"/>
          <p:cNvSpPr txBox="1">
            <a:spLocks noGrp="1"/>
          </p:cNvSpPr>
          <p:nvPr>
            <p:ph type="title" idx="6"/>
          </p:nvPr>
        </p:nvSpPr>
        <p:spPr>
          <a:xfrm>
            <a:off x="5922008" y="2092638"/>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50" name="Google Shape;150;p27"/>
          <p:cNvSpPr txBox="1">
            <a:spLocks noGrp="1"/>
          </p:cNvSpPr>
          <p:nvPr>
            <p:ph type="title" idx="7"/>
          </p:nvPr>
        </p:nvSpPr>
        <p:spPr>
          <a:xfrm>
            <a:off x="5922008" y="3112336"/>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51" name="Google Shape;151;p27"/>
          <p:cNvSpPr txBox="1">
            <a:spLocks noGrp="1"/>
          </p:cNvSpPr>
          <p:nvPr>
            <p:ph type="title" idx="8"/>
          </p:nvPr>
        </p:nvSpPr>
        <p:spPr>
          <a:xfrm>
            <a:off x="5922008" y="4132033"/>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152" name="Google Shape;152;p27"/>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Train &amp; Test</a:t>
            </a:r>
            <a:endParaRPr/>
          </a:p>
          <a:p>
            <a:pPr marL="0" lvl="0" indent="0" algn="r" rtl="0">
              <a:spcBef>
                <a:spcPts val="0"/>
              </a:spcBef>
              <a:spcAft>
                <a:spcPts val="0"/>
              </a:spcAft>
              <a:buNone/>
            </a:pPr>
            <a:r>
              <a:rPr lang="en"/>
              <a:t> Splitting</a:t>
            </a:r>
            <a:endParaRPr/>
          </a:p>
        </p:txBody>
      </p:sp>
      <p:sp>
        <p:nvSpPr>
          <p:cNvPr id="153" name="Google Shape;153;p27"/>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Sampling Methods for </a:t>
            </a:r>
            <a:endParaRPr/>
          </a:p>
          <a:p>
            <a:pPr marL="0" lvl="0" indent="0" algn="r" rtl="0">
              <a:spcBef>
                <a:spcPts val="0"/>
              </a:spcBef>
              <a:spcAft>
                <a:spcPts val="0"/>
              </a:spcAft>
              <a:buNone/>
            </a:pPr>
            <a:r>
              <a:rPr lang="en"/>
              <a:t>Imbalanced Data</a:t>
            </a:r>
            <a:endParaRPr/>
          </a:p>
        </p:txBody>
      </p:sp>
      <p:sp>
        <p:nvSpPr>
          <p:cNvPr id="154" name="Google Shape;154;p27"/>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Algorithms</a:t>
            </a:r>
            <a:endParaRPr/>
          </a:p>
        </p:txBody>
      </p:sp>
      <p:sp>
        <p:nvSpPr>
          <p:cNvPr id="155" name="Google Shape;155;p27"/>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Multiple Algorithms Used</a:t>
            </a:r>
            <a:endParaRPr/>
          </a:p>
          <a:p>
            <a:pPr marL="0" lvl="0" indent="0" algn="l" rtl="0">
              <a:spcBef>
                <a:spcPts val="0"/>
              </a:spcBef>
              <a:spcAft>
                <a:spcPts val="0"/>
              </a:spcAft>
              <a:buNone/>
            </a:pPr>
            <a:r>
              <a:rPr lang="en"/>
              <a:t>&amp; Their Accuracies</a:t>
            </a:r>
            <a:endParaRPr/>
          </a:p>
        </p:txBody>
      </p:sp>
      <p:sp>
        <p:nvSpPr>
          <p:cNvPr id="156" name="Google Shape;156;p27"/>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Meta Algorithms &amp;</a:t>
            </a:r>
            <a:endParaRPr/>
          </a:p>
          <a:p>
            <a:pPr marL="0" lvl="0" indent="0" algn="l" rtl="0">
              <a:spcBef>
                <a:spcPts val="0"/>
              </a:spcBef>
              <a:spcAft>
                <a:spcPts val="0"/>
              </a:spcAft>
              <a:buNone/>
            </a:pPr>
            <a:r>
              <a:rPr lang="en"/>
              <a:t>Neural Networks</a:t>
            </a:r>
            <a:endParaRPr/>
          </a:p>
        </p:txBody>
      </p:sp>
      <p:sp>
        <p:nvSpPr>
          <p:cNvPr id="157" name="Google Shape;157;p27"/>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accent6"/>
              </a:buClr>
              <a:buSzPts val="1100"/>
              <a:buFont typeface="Arial"/>
              <a:buNone/>
            </a:pPr>
            <a:r>
              <a:rPr lang="en"/>
              <a:t>Multiple Meta Algorithms &amp; NN Used &amp; Their Accuracies</a:t>
            </a:r>
            <a:endParaRPr/>
          </a:p>
          <a:p>
            <a:pPr marL="0" lvl="0" indent="0" algn="l" rtl="0">
              <a:spcBef>
                <a:spcPts val="0"/>
              </a:spcBef>
              <a:spcAft>
                <a:spcPts val="0"/>
              </a:spcAft>
              <a:buNone/>
            </a:pPr>
            <a:endParaRPr/>
          </a:p>
        </p:txBody>
      </p:sp>
      <p:sp>
        <p:nvSpPr>
          <p:cNvPr id="158" name="Google Shape;158;p27"/>
          <p:cNvSpPr txBox="1">
            <a:spLocks noGrp="1"/>
          </p:cNvSpPr>
          <p:nvPr>
            <p:ph type="ctrTitle" idx="20"/>
          </p:nvPr>
        </p:nvSpPr>
        <p:spPr>
          <a:xfrm>
            <a:off x="6811549" y="3811350"/>
            <a:ext cx="2211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Cross Validation &amp;</a:t>
            </a:r>
            <a:endParaRPr/>
          </a:p>
          <a:p>
            <a:pPr marL="0" lvl="0" indent="0" algn="l" rtl="0">
              <a:spcBef>
                <a:spcPts val="0"/>
              </a:spcBef>
              <a:spcAft>
                <a:spcPts val="0"/>
              </a:spcAft>
              <a:buNone/>
            </a:pPr>
            <a:r>
              <a:rPr lang="en"/>
              <a:t>Hyperparameter Tuning</a:t>
            </a:r>
            <a:endParaRPr/>
          </a:p>
        </p:txBody>
      </p:sp>
      <p:sp>
        <p:nvSpPr>
          <p:cNvPr id="159" name="Google Shape;159;p27"/>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accent6"/>
              </a:buClr>
              <a:buSzPts val="1100"/>
              <a:buFont typeface="Arial"/>
              <a:buNone/>
            </a:pPr>
            <a:r>
              <a:rPr lang="en"/>
              <a:t>Which Method &amp; Why?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5"/>
          <p:cNvSpPr txBox="1">
            <a:spLocks noGrp="1"/>
          </p:cNvSpPr>
          <p:nvPr>
            <p:ph type="ctrTitle"/>
          </p:nvPr>
        </p:nvSpPr>
        <p:spPr>
          <a:xfrm flipH="1">
            <a:off x="1007300" y="2000850"/>
            <a:ext cx="6096600" cy="9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accent6"/>
              </a:buClr>
              <a:buSzPts val="1100"/>
              <a:buFont typeface="Arial"/>
              <a:buNone/>
            </a:pPr>
            <a:r>
              <a:rPr lang="en" sz="2700"/>
              <a:t>Meta Algorithms &amp; Neural Networks</a:t>
            </a:r>
            <a:endParaRPr sz="2700"/>
          </a:p>
          <a:p>
            <a:pPr marL="0" lvl="0" indent="0" algn="l" rtl="0">
              <a:spcBef>
                <a:spcPts val="0"/>
              </a:spcBef>
              <a:spcAft>
                <a:spcPts val="0"/>
              </a:spcAft>
              <a:buNone/>
            </a:pPr>
            <a:endParaRPr sz="4000"/>
          </a:p>
        </p:txBody>
      </p:sp>
      <p:sp>
        <p:nvSpPr>
          <p:cNvPr id="377" name="Google Shape;377;p45"/>
          <p:cNvSpPr txBox="1">
            <a:spLocks noGrp="1"/>
          </p:cNvSpPr>
          <p:nvPr>
            <p:ph type="title" idx="2"/>
          </p:nvPr>
        </p:nvSpPr>
        <p:spPr>
          <a:xfrm flipH="1">
            <a:off x="875925" y="810825"/>
            <a:ext cx="2979300" cy="106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378" name="Google Shape;378;p45"/>
          <p:cNvSpPr txBox="1">
            <a:spLocks noGrp="1"/>
          </p:cNvSpPr>
          <p:nvPr>
            <p:ph type="subTitle" idx="1"/>
          </p:nvPr>
        </p:nvSpPr>
        <p:spPr>
          <a:xfrm>
            <a:off x="1007300" y="2361125"/>
            <a:ext cx="50052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accent6"/>
              </a:buClr>
              <a:buSzPts val="1100"/>
              <a:buFont typeface="Arial"/>
              <a:buNone/>
            </a:pPr>
            <a:r>
              <a:rPr lang="en" sz="1400">
                <a:latin typeface="Exo 2"/>
                <a:ea typeface="Exo 2"/>
                <a:cs typeface="Exo 2"/>
                <a:sym typeface="Exo 2"/>
              </a:rPr>
              <a:t>Multiple Meta Algorithms &amp; NN used along with their Accuracies</a:t>
            </a:r>
            <a:endParaRPr sz="1400">
              <a:latin typeface="Exo 2"/>
              <a:ea typeface="Exo 2"/>
              <a:cs typeface="Exo 2"/>
              <a:sym typeface="Exo 2"/>
            </a:endParaRPr>
          </a:p>
          <a:p>
            <a:pPr marL="0" lvl="0" indent="0" algn="l" rtl="0">
              <a:spcBef>
                <a:spcPts val="0"/>
              </a:spcBef>
              <a:spcAft>
                <a:spcPts val="0"/>
              </a:spcAft>
              <a:buNone/>
            </a:pPr>
            <a:endParaRPr/>
          </a:p>
        </p:txBody>
      </p:sp>
      <p:cxnSp>
        <p:nvCxnSpPr>
          <p:cNvPr id="379" name="Google Shape;379;p45"/>
          <p:cNvCxnSpPr/>
          <p:nvPr/>
        </p:nvCxnSpPr>
        <p:spPr>
          <a:xfrm>
            <a:off x="0" y="3031000"/>
            <a:ext cx="16767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graphicFrame>
        <p:nvGraphicFramePr>
          <p:cNvPr id="384" name="Google Shape;384;p46"/>
          <p:cNvGraphicFramePr/>
          <p:nvPr/>
        </p:nvGraphicFramePr>
        <p:xfrm>
          <a:off x="503850" y="926613"/>
          <a:ext cx="8073900" cy="3425314"/>
        </p:xfrm>
        <a:graphic>
          <a:graphicData uri="http://schemas.openxmlformats.org/drawingml/2006/table">
            <a:tbl>
              <a:tblPr>
                <a:noFill/>
                <a:tableStyleId>{4153BAE3-5762-4109-95EF-AF2EC73A24F4}</a:tableStyleId>
              </a:tblPr>
              <a:tblGrid>
                <a:gridCol w="3947400"/>
                <a:gridCol w="4126500"/>
              </a:tblGrid>
              <a:tr h="336525">
                <a:tc>
                  <a:txBody>
                    <a:bodyPr/>
                    <a:lstStyle/>
                    <a:p>
                      <a:pPr marL="0" lvl="0" indent="0" algn="l" rtl="0">
                        <a:lnSpc>
                          <a:spcPct val="115000"/>
                        </a:lnSpc>
                        <a:spcBef>
                          <a:spcPts val="0"/>
                        </a:spcBef>
                        <a:spcAft>
                          <a:spcPts val="0"/>
                        </a:spcAft>
                        <a:buNone/>
                      </a:pPr>
                      <a:r>
                        <a:rPr lang="en">
                          <a:solidFill>
                            <a:schemeClr val="dk1"/>
                          </a:solidFill>
                        </a:rPr>
                        <a:t> LDA</a:t>
                      </a:r>
                      <a:endParaRPr>
                        <a:solidFill>
                          <a:schemeClr val="dk1"/>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solidFill>
                            <a:schemeClr val="dk1"/>
                          </a:solidFill>
                        </a:rPr>
                        <a:t>PCA</a:t>
                      </a:r>
                      <a:endParaRPr>
                        <a:solidFill>
                          <a:schemeClr val="dk1"/>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706350">
                <a:tc>
                  <a:txBody>
                    <a:bodyPr/>
                    <a:lstStyle/>
                    <a:p>
                      <a:pPr marL="0" lvl="0" indent="0" algn="l" rtl="0">
                        <a:lnSpc>
                          <a:spcPct val="115000"/>
                        </a:lnSpc>
                        <a:spcBef>
                          <a:spcPts val="0"/>
                        </a:spcBef>
                        <a:spcAft>
                          <a:spcPts val="0"/>
                        </a:spcAft>
                        <a:buNone/>
                      </a:pPr>
                      <a:r>
                        <a:rPr lang="en" b="1">
                          <a:solidFill>
                            <a:schemeClr val="dk1"/>
                          </a:solidFill>
                        </a:rPr>
                        <a:t>1. Voting Classifier</a:t>
                      </a:r>
                      <a:endParaRPr b="1" u="sng">
                        <a:solidFill>
                          <a:schemeClr val="dk1"/>
                        </a:solidFill>
                      </a:endParaRPr>
                    </a:p>
                    <a:p>
                      <a:pPr marL="0" lvl="0" indent="0" algn="l" rtl="0">
                        <a:lnSpc>
                          <a:spcPct val="115000"/>
                        </a:lnSpc>
                        <a:spcBef>
                          <a:spcPts val="0"/>
                        </a:spcBef>
                        <a:spcAft>
                          <a:spcPts val="0"/>
                        </a:spcAft>
                        <a:buNone/>
                      </a:pPr>
                      <a:r>
                        <a:rPr lang="en">
                          <a:solidFill>
                            <a:schemeClr val="dk1"/>
                          </a:solidFill>
                        </a:rPr>
                        <a:t> Accuracy of Voting Classifier: 0.947</a:t>
                      </a:r>
                      <a:endParaRPr>
                        <a:solidFill>
                          <a:schemeClr val="dk1"/>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solidFill>
                            <a:schemeClr val="dk1"/>
                          </a:solidFill>
                        </a:rPr>
                        <a:t>1.</a:t>
                      </a:r>
                      <a:r>
                        <a:rPr lang="en" b="1">
                          <a:solidFill>
                            <a:schemeClr val="dk1"/>
                          </a:solidFill>
                        </a:rPr>
                        <a:t>Voting Classifier</a:t>
                      </a:r>
                      <a:endParaRPr b="1" u="sng">
                        <a:solidFill>
                          <a:schemeClr val="dk1"/>
                        </a:solidFill>
                      </a:endParaRPr>
                    </a:p>
                    <a:p>
                      <a:pPr marL="0" lvl="0" indent="0" algn="l" rtl="0">
                        <a:lnSpc>
                          <a:spcPct val="115000"/>
                        </a:lnSpc>
                        <a:spcBef>
                          <a:spcPts val="0"/>
                        </a:spcBef>
                        <a:spcAft>
                          <a:spcPts val="0"/>
                        </a:spcAft>
                        <a:buNone/>
                      </a:pPr>
                      <a:r>
                        <a:rPr lang="en">
                          <a:solidFill>
                            <a:schemeClr val="dk1"/>
                          </a:solidFill>
                        </a:rPr>
                        <a:t> Accuracy of Voting Classifier: 0.954</a:t>
                      </a:r>
                      <a:endParaRPr>
                        <a:solidFill>
                          <a:schemeClr val="dk1"/>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733425">
                <a:tc>
                  <a:txBody>
                    <a:bodyPr/>
                    <a:lstStyle/>
                    <a:p>
                      <a:pPr marL="0" lvl="0" indent="0" algn="l" rtl="0">
                        <a:lnSpc>
                          <a:spcPct val="115000"/>
                        </a:lnSpc>
                        <a:spcBef>
                          <a:spcPts val="0"/>
                        </a:spcBef>
                        <a:spcAft>
                          <a:spcPts val="0"/>
                        </a:spcAft>
                        <a:buNone/>
                      </a:pPr>
                      <a:r>
                        <a:rPr lang="en" b="1">
                          <a:solidFill>
                            <a:schemeClr val="dk1"/>
                          </a:solidFill>
                        </a:rPr>
                        <a:t>2. Bagging Classifier</a:t>
                      </a:r>
                      <a:endParaRPr b="1">
                        <a:solidFill>
                          <a:schemeClr val="dk1"/>
                        </a:solidFill>
                      </a:endParaRPr>
                    </a:p>
                    <a:p>
                      <a:pPr marL="0" lvl="0" indent="0" algn="l" rtl="0">
                        <a:lnSpc>
                          <a:spcPct val="115000"/>
                        </a:lnSpc>
                        <a:spcBef>
                          <a:spcPts val="0"/>
                        </a:spcBef>
                        <a:spcAft>
                          <a:spcPts val="0"/>
                        </a:spcAft>
                        <a:buNone/>
                      </a:pPr>
                      <a:r>
                        <a:rPr lang="en">
                          <a:solidFill>
                            <a:schemeClr val="dk1"/>
                          </a:solidFill>
                        </a:rPr>
                        <a:t>Accuracy of Bagging Classifier: 0.949</a:t>
                      </a:r>
                      <a:endParaRPr>
                        <a:solidFill>
                          <a:schemeClr val="dk1"/>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b="1">
                          <a:solidFill>
                            <a:schemeClr val="dk1"/>
                          </a:solidFill>
                        </a:rPr>
                        <a:t>2. Bagging Classifier</a:t>
                      </a:r>
                      <a:endParaRPr b="1">
                        <a:solidFill>
                          <a:schemeClr val="dk1"/>
                        </a:solidFill>
                      </a:endParaRPr>
                    </a:p>
                    <a:p>
                      <a:pPr marL="0" lvl="0" indent="0" algn="l" rtl="0">
                        <a:lnSpc>
                          <a:spcPct val="115000"/>
                        </a:lnSpc>
                        <a:spcBef>
                          <a:spcPts val="0"/>
                        </a:spcBef>
                        <a:spcAft>
                          <a:spcPts val="0"/>
                        </a:spcAft>
                        <a:buNone/>
                      </a:pPr>
                      <a:r>
                        <a:rPr lang="en">
                          <a:solidFill>
                            <a:schemeClr val="dk1"/>
                          </a:solidFill>
                        </a:rPr>
                        <a:t>Accuracy of Bagging Classifier: 0.954</a:t>
                      </a:r>
                      <a:endParaRPr>
                        <a:solidFill>
                          <a:schemeClr val="dk1"/>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733425">
                <a:tc>
                  <a:txBody>
                    <a:bodyPr/>
                    <a:lstStyle/>
                    <a:p>
                      <a:pPr marL="0" lvl="0" indent="0" algn="l" rtl="0">
                        <a:lnSpc>
                          <a:spcPct val="115000"/>
                        </a:lnSpc>
                        <a:spcBef>
                          <a:spcPts val="0"/>
                        </a:spcBef>
                        <a:spcAft>
                          <a:spcPts val="0"/>
                        </a:spcAft>
                        <a:buNone/>
                      </a:pPr>
                      <a:r>
                        <a:rPr lang="en" b="1">
                          <a:solidFill>
                            <a:schemeClr val="dk1"/>
                          </a:solidFill>
                        </a:rPr>
                        <a:t>3. AdaBoost Classifier</a:t>
                      </a:r>
                      <a:endParaRPr b="1">
                        <a:solidFill>
                          <a:schemeClr val="dk1"/>
                        </a:solidFill>
                      </a:endParaRPr>
                    </a:p>
                    <a:p>
                      <a:pPr marL="0" lvl="0" indent="0" algn="l" rtl="0">
                        <a:lnSpc>
                          <a:spcPct val="115000"/>
                        </a:lnSpc>
                        <a:spcBef>
                          <a:spcPts val="0"/>
                        </a:spcBef>
                        <a:spcAft>
                          <a:spcPts val="0"/>
                        </a:spcAft>
                        <a:buNone/>
                      </a:pPr>
                      <a:r>
                        <a:rPr lang="en">
                          <a:solidFill>
                            <a:schemeClr val="dk1"/>
                          </a:solidFill>
                        </a:rPr>
                        <a:t>Accuracy of Bagging Classifier: 0.949</a:t>
                      </a:r>
                      <a:endParaRPr>
                        <a:solidFill>
                          <a:schemeClr val="dk1"/>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b="1">
                          <a:solidFill>
                            <a:schemeClr val="dk1"/>
                          </a:solidFill>
                        </a:rPr>
                        <a:t>3. AdaBoost Classifier</a:t>
                      </a:r>
                      <a:endParaRPr b="1">
                        <a:solidFill>
                          <a:schemeClr val="dk1"/>
                        </a:solidFill>
                      </a:endParaRPr>
                    </a:p>
                    <a:p>
                      <a:pPr marL="0" lvl="0" indent="0" algn="l" rtl="0">
                        <a:lnSpc>
                          <a:spcPct val="115000"/>
                        </a:lnSpc>
                        <a:spcBef>
                          <a:spcPts val="0"/>
                        </a:spcBef>
                        <a:spcAft>
                          <a:spcPts val="0"/>
                        </a:spcAft>
                        <a:buNone/>
                      </a:pPr>
                      <a:r>
                        <a:rPr lang="en">
                          <a:solidFill>
                            <a:schemeClr val="dk1"/>
                          </a:solidFill>
                        </a:rPr>
                        <a:t>Accuracy of Bagging Classifier: 0.954</a:t>
                      </a:r>
                      <a:endParaRPr>
                        <a:solidFill>
                          <a:schemeClr val="dk1"/>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915300">
                <a:tc>
                  <a:txBody>
                    <a:bodyPr/>
                    <a:lstStyle/>
                    <a:p>
                      <a:pPr marL="0" lvl="0" indent="0" algn="l" rtl="0">
                        <a:lnSpc>
                          <a:spcPct val="115000"/>
                        </a:lnSpc>
                        <a:spcBef>
                          <a:spcPts val="0"/>
                        </a:spcBef>
                        <a:spcAft>
                          <a:spcPts val="0"/>
                        </a:spcAft>
                        <a:buNone/>
                      </a:pPr>
                      <a:r>
                        <a:rPr lang="en" b="1">
                          <a:solidFill>
                            <a:schemeClr val="dk1"/>
                          </a:solidFill>
                        </a:rPr>
                        <a:t>4. XGBoost Classifier</a:t>
                      </a:r>
                      <a:endParaRPr b="1">
                        <a:solidFill>
                          <a:schemeClr val="dk1"/>
                        </a:solidFill>
                      </a:endParaRPr>
                    </a:p>
                    <a:p>
                      <a:pPr marL="0" lvl="0" indent="0" algn="l" rtl="0">
                        <a:lnSpc>
                          <a:spcPct val="115000"/>
                        </a:lnSpc>
                        <a:spcBef>
                          <a:spcPts val="0"/>
                        </a:spcBef>
                        <a:spcAft>
                          <a:spcPts val="0"/>
                        </a:spcAft>
                        <a:buNone/>
                      </a:pPr>
                      <a:r>
                        <a:rPr lang="en">
                          <a:solidFill>
                            <a:schemeClr val="dk1"/>
                          </a:solidFill>
                        </a:rPr>
                        <a:t>Accuracy of Bagging Classifier: 0.953</a:t>
                      </a:r>
                      <a:endParaRPr>
                        <a:solidFill>
                          <a:schemeClr val="dk1"/>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b="1">
                          <a:solidFill>
                            <a:schemeClr val="dk1"/>
                          </a:solidFill>
                        </a:rPr>
                        <a:t>4. XGBoost Classifier</a:t>
                      </a:r>
                      <a:endParaRPr b="1">
                        <a:solidFill>
                          <a:schemeClr val="dk1"/>
                        </a:solidFill>
                      </a:endParaRPr>
                    </a:p>
                    <a:p>
                      <a:pPr marL="0" lvl="0" indent="0" algn="l" rtl="0">
                        <a:lnSpc>
                          <a:spcPct val="115000"/>
                        </a:lnSpc>
                        <a:spcBef>
                          <a:spcPts val="0"/>
                        </a:spcBef>
                        <a:spcAft>
                          <a:spcPts val="0"/>
                        </a:spcAft>
                        <a:buNone/>
                      </a:pPr>
                      <a:r>
                        <a:rPr lang="en">
                          <a:solidFill>
                            <a:schemeClr val="dk1"/>
                          </a:solidFill>
                        </a:rPr>
                        <a:t>Accuracy of Bagging Classifier: 0.951</a:t>
                      </a:r>
                      <a:endParaRPr>
                        <a:solidFill>
                          <a:schemeClr val="dk1"/>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bl>
          </a:graphicData>
        </a:graphic>
      </p:graphicFrame>
      <p:sp>
        <p:nvSpPr>
          <p:cNvPr id="385" name="Google Shape;385;p46"/>
          <p:cNvSpPr txBox="1"/>
          <p:nvPr/>
        </p:nvSpPr>
        <p:spPr>
          <a:xfrm>
            <a:off x="843700" y="151600"/>
            <a:ext cx="8073900" cy="7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1"/>
                </a:solidFill>
                <a:latin typeface="Exo 2"/>
                <a:ea typeface="Exo 2"/>
                <a:cs typeface="Exo 2"/>
                <a:sym typeface="Exo 2"/>
              </a:rPr>
              <a:t>Accuracies obtained using diff Meta-Algorithms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7"/>
          <p:cNvSpPr txBox="1"/>
          <p:nvPr/>
        </p:nvSpPr>
        <p:spPr>
          <a:xfrm>
            <a:off x="924000" y="295125"/>
            <a:ext cx="7296000" cy="84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1"/>
                </a:solidFill>
                <a:latin typeface="Exo 2"/>
                <a:ea typeface="Exo 2"/>
                <a:cs typeface="Exo 2"/>
                <a:sym typeface="Exo 2"/>
              </a:rPr>
              <a:t>Neural Networks Model Building</a:t>
            </a:r>
            <a:endParaRPr>
              <a:solidFill>
                <a:schemeClr val="accent6"/>
              </a:solidFill>
            </a:endParaRPr>
          </a:p>
        </p:txBody>
      </p:sp>
      <p:pic>
        <p:nvPicPr>
          <p:cNvPr id="391" name="Google Shape;391;p47"/>
          <p:cNvPicPr preferRelativeResize="0"/>
          <p:nvPr/>
        </p:nvPicPr>
        <p:blipFill>
          <a:blip r:embed="rId3">
            <a:alphaModFix/>
          </a:blip>
          <a:stretch>
            <a:fillRect/>
          </a:stretch>
        </p:blipFill>
        <p:spPr>
          <a:xfrm>
            <a:off x="325925" y="2129025"/>
            <a:ext cx="4024350" cy="1998225"/>
          </a:xfrm>
          <a:prstGeom prst="rect">
            <a:avLst/>
          </a:prstGeom>
          <a:noFill/>
          <a:ln>
            <a:noFill/>
          </a:ln>
        </p:spPr>
      </p:pic>
      <p:pic>
        <p:nvPicPr>
          <p:cNvPr id="392" name="Google Shape;392;p47"/>
          <p:cNvPicPr preferRelativeResize="0"/>
          <p:nvPr/>
        </p:nvPicPr>
        <p:blipFill>
          <a:blip r:embed="rId4">
            <a:alphaModFix/>
          </a:blip>
          <a:stretch>
            <a:fillRect/>
          </a:stretch>
        </p:blipFill>
        <p:spPr>
          <a:xfrm>
            <a:off x="5019450" y="2129025"/>
            <a:ext cx="3724275" cy="1998217"/>
          </a:xfrm>
          <a:prstGeom prst="rect">
            <a:avLst/>
          </a:prstGeom>
          <a:noFill/>
          <a:ln>
            <a:noFill/>
          </a:ln>
        </p:spPr>
      </p:pic>
      <p:sp>
        <p:nvSpPr>
          <p:cNvPr id="393" name="Google Shape;393;p47"/>
          <p:cNvSpPr txBox="1"/>
          <p:nvPr/>
        </p:nvSpPr>
        <p:spPr>
          <a:xfrm>
            <a:off x="924000" y="933225"/>
            <a:ext cx="3000000" cy="104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chemeClr val="dk1"/>
                </a:solidFill>
                <a:latin typeface="Exo 2"/>
                <a:ea typeface="Exo 2"/>
                <a:cs typeface="Exo 2"/>
                <a:sym typeface="Exo 2"/>
              </a:rPr>
              <a:t>NN Model 1</a:t>
            </a:r>
            <a:endParaRPr sz="2400" b="1">
              <a:solidFill>
                <a:schemeClr val="dk1"/>
              </a:solidFill>
              <a:latin typeface="Exo 2"/>
              <a:ea typeface="Exo 2"/>
              <a:cs typeface="Exo 2"/>
              <a:sym typeface="Exo 2"/>
            </a:endParaRPr>
          </a:p>
          <a:p>
            <a:pPr marL="0" lvl="0" indent="0" algn="ctr" rtl="0">
              <a:spcBef>
                <a:spcPts val="0"/>
              </a:spcBef>
              <a:spcAft>
                <a:spcPts val="0"/>
              </a:spcAft>
              <a:buNone/>
            </a:pPr>
            <a:r>
              <a:rPr lang="en" sz="2100">
                <a:solidFill>
                  <a:schemeClr val="dk1"/>
                </a:solidFill>
                <a:latin typeface="Exo 2"/>
                <a:ea typeface="Exo 2"/>
                <a:cs typeface="Exo 2"/>
                <a:sym typeface="Exo 2"/>
              </a:rPr>
              <a:t>303 Params</a:t>
            </a:r>
            <a:endParaRPr sz="2100">
              <a:solidFill>
                <a:schemeClr val="dk1"/>
              </a:solidFill>
              <a:latin typeface="Exo 2"/>
              <a:ea typeface="Exo 2"/>
              <a:cs typeface="Exo 2"/>
              <a:sym typeface="Exo 2"/>
            </a:endParaRPr>
          </a:p>
        </p:txBody>
      </p:sp>
      <p:sp>
        <p:nvSpPr>
          <p:cNvPr id="394" name="Google Shape;394;p47"/>
          <p:cNvSpPr txBox="1"/>
          <p:nvPr/>
        </p:nvSpPr>
        <p:spPr>
          <a:xfrm>
            <a:off x="5381588" y="933225"/>
            <a:ext cx="3000000" cy="104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chemeClr val="dk1"/>
                </a:solidFill>
                <a:latin typeface="Exo 2"/>
                <a:ea typeface="Exo 2"/>
                <a:cs typeface="Exo 2"/>
                <a:sym typeface="Exo 2"/>
              </a:rPr>
              <a:t>NN Model 2</a:t>
            </a:r>
            <a:endParaRPr sz="2400" b="1">
              <a:solidFill>
                <a:schemeClr val="dk1"/>
              </a:solidFill>
              <a:latin typeface="Exo 2"/>
              <a:ea typeface="Exo 2"/>
              <a:cs typeface="Exo 2"/>
              <a:sym typeface="Exo 2"/>
            </a:endParaRPr>
          </a:p>
          <a:p>
            <a:pPr marL="0" lvl="0" indent="0" algn="ctr" rtl="0">
              <a:spcBef>
                <a:spcPts val="0"/>
              </a:spcBef>
              <a:spcAft>
                <a:spcPts val="0"/>
              </a:spcAft>
              <a:buNone/>
            </a:pPr>
            <a:r>
              <a:rPr lang="en" sz="2100">
                <a:solidFill>
                  <a:schemeClr val="dk1"/>
                </a:solidFill>
                <a:latin typeface="Exo 2"/>
                <a:ea typeface="Exo 2"/>
                <a:cs typeface="Exo 2"/>
                <a:sym typeface="Exo 2"/>
              </a:rPr>
              <a:t>22,103 Params</a:t>
            </a:r>
            <a:endParaRPr sz="2100">
              <a:solidFill>
                <a:schemeClr val="dk1"/>
              </a:solidFill>
              <a:latin typeface="Exo 2"/>
              <a:ea typeface="Exo 2"/>
              <a:cs typeface="Exo 2"/>
              <a:sym typeface="Exo 2"/>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1"/>
                                        </p:tgtEl>
                                        <p:attrNameLst>
                                          <p:attrName>style.visibility</p:attrName>
                                        </p:attrNameLst>
                                      </p:cBhvr>
                                      <p:to>
                                        <p:strVal val="visible"/>
                                      </p:to>
                                    </p:set>
                                    <p:animEffect transition="in" filter="fade">
                                      <p:cBhvr>
                                        <p:cTn id="7" dur="1000"/>
                                        <p:tgtEl>
                                          <p:spTgt spid="391"/>
                                        </p:tgtEl>
                                      </p:cBhvr>
                                    </p:animEffect>
                                  </p:childTnLst>
                                </p:cTn>
                              </p:par>
                              <p:par>
                                <p:cTn id="8" presetID="10" presetClass="entr" presetSubtype="0" fill="hold" nodeType="withEffect">
                                  <p:stCondLst>
                                    <p:cond delay="0"/>
                                  </p:stCondLst>
                                  <p:childTnLst>
                                    <p:set>
                                      <p:cBhvr>
                                        <p:cTn id="9" dur="1" fill="hold">
                                          <p:stCondLst>
                                            <p:cond delay="0"/>
                                          </p:stCondLst>
                                        </p:cTn>
                                        <p:tgtEl>
                                          <p:spTgt spid="393"/>
                                        </p:tgtEl>
                                        <p:attrNameLst>
                                          <p:attrName>style.visibility</p:attrName>
                                        </p:attrNameLst>
                                      </p:cBhvr>
                                      <p:to>
                                        <p:strVal val="visible"/>
                                      </p:to>
                                    </p:set>
                                    <p:animEffect transition="in" filter="fade">
                                      <p:cBhvr>
                                        <p:cTn id="10" dur="1000"/>
                                        <p:tgtEl>
                                          <p:spTgt spid="39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2"/>
                                        </p:tgtEl>
                                        <p:attrNameLst>
                                          <p:attrName>style.visibility</p:attrName>
                                        </p:attrNameLst>
                                      </p:cBhvr>
                                      <p:to>
                                        <p:strVal val="visible"/>
                                      </p:to>
                                    </p:set>
                                    <p:animEffect transition="in" filter="fade">
                                      <p:cBhvr>
                                        <p:cTn id="15" dur="1000"/>
                                        <p:tgtEl>
                                          <p:spTgt spid="392"/>
                                        </p:tgtEl>
                                      </p:cBhvr>
                                    </p:animEffect>
                                  </p:childTnLst>
                                </p:cTn>
                              </p:par>
                              <p:par>
                                <p:cTn id="16" presetID="10" presetClass="entr" presetSubtype="0" fill="hold" nodeType="withEffect">
                                  <p:stCondLst>
                                    <p:cond delay="0"/>
                                  </p:stCondLst>
                                  <p:childTnLst>
                                    <p:set>
                                      <p:cBhvr>
                                        <p:cTn id="17" dur="1" fill="hold">
                                          <p:stCondLst>
                                            <p:cond delay="0"/>
                                          </p:stCondLst>
                                        </p:cTn>
                                        <p:tgtEl>
                                          <p:spTgt spid="394"/>
                                        </p:tgtEl>
                                        <p:attrNameLst>
                                          <p:attrName>style.visibility</p:attrName>
                                        </p:attrNameLst>
                                      </p:cBhvr>
                                      <p:to>
                                        <p:strVal val="visible"/>
                                      </p:to>
                                    </p:set>
                                    <p:animEffect transition="in" filter="fade">
                                      <p:cBhvr>
                                        <p:cTn id="18" dur="1000"/>
                                        <p:tgtEl>
                                          <p:spTgt spid="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8"/>
          <p:cNvSpPr txBox="1">
            <a:spLocks noGrp="1"/>
          </p:cNvSpPr>
          <p:nvPr>
            <p:ph type="ctrTitle"/>
          </p:nvPr>
        </p:nvSpPr>
        <p:spPr>
          <a:xfrm flipH="1">
            <a:off x="1930250" y="2468875"/>
            <a:ext cx="5446500" cy="102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900"/>
              <a:t>    </a:t>
            </a:r>
            <a:endParaRPr sz="1900"/>
          </a:p>
          <a:p>
            <a:pPr marL="0" lvl="0" indent="0" algn="r" rtl="0">
              <a:spcBef>
                <a:spcPts val="0"/>
              </a:spcBef>
              <a:spcAft>
                <a:spcPts val="0"/>
              </a:spcAft>
              <a:buClr>
                <a:schemeClr val="accent6"/>
              </a:buClr>
              <a:buSzPts val="1100"/>
              <a:buFont typeface="Arial"/>
              <a:buNone/>
            </a:pPr>
            <a:r>
              <a:rPr lang="en" sz="2300"/>
              <a:t>Cross Validation &amp; Hyperparameter  Tuning</a:t>
            </a:r>
            <a:endParaRPr sz="2300"/>
          </a:p>
          <a:p>
            <a:pPr marL="0" lvl="0" indent="0" algn="r" rtl="0">
              <a:spcBef>
                <a:spcPts val="0"/>
              </a:spcBef>
              <a:spcAft>
                <a:spcPts val="0"/>
              </a:spcAft>
              <a:buNone/>
            </a:pPr>
            <a:endParaRPr/>
          </a:p>
        </p:txBody>
      </p:sp>
      <p:sp>
        <p:nvSpPr>
          <p:cNvPr id="400" name="Google Shape;400;p48"/>
          <p:cNvSpPr txBox="1">
            <a:spLocks noGrp="1"/>
          </p:cNvSpPr>
          <p:nvPr>
            <p:ph type="title" idx="2"/>
          </p:nvPr>
        </p:nvSpPr>
        <p:spPr>
          <a:xfrm flipH="1">
            <a:off x="4036597" y="159240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06 </a:t>
            </a:r>
            <a:endParaRPr/>
          </a:p>
        </p:txBody>
      </p:sp>
      <p:cxnSp>
        <p:nvCxnSpPr>
          <p:cNvPr id="401" name="Google Shape;401;p48"/>
          <p:cNvCxnSpPr/>
          <p:nvPr/>
        </p:nvCxnSpPr>
        <p:spPr>
          <a:xfrm flipH="1">
            <a:off x="6506400" y="3259625"/>
            <a:ext cx="2637600" cy="12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49"/>
          <p:cNvSpPr txBox="1">
            <a:spLocks noGrp="1"/>
          </p:cNvSpPr>
          <p:nvPr>
            <p:ph type="body" idx="1"/>
          </p:nvPr>
        </p:nvSpPr>
        <p:spPr>
          <a:xfrm>
            <a:off x="237825" y="727575"/>
            <a:ext cx="8735400" cy="225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accent6"/>
              </a:buClr>
              <a:buSzPts val="1100"/>
              <a:buFont typeface="Arial"/>
              <a:buNone/>
            </a:pPr>
            <a:r>
              <a:rPr lang="en" sz="1500" b="1">
                <a:solidFill>
                  <a:schemeClr val="dk1"/>
                </a:solidFill>
                <a:latin typeface="Arial"/>
                <a:ea typeface="Arial"/>
                <a:cs typeface="Arial"/>
                <a:sym typeface="Arial"/>
              </a:rPr>
              <a:t>Cross Validation</a:t>
            </a:r>
            <a:r>
              <a:rPr lang="en" sz="1500">
                <a:solidFill>
                  <a:schemeClr val="dk1"/>
                </a:solidFill>
                <a:latin typeface="Arial"/>
                <a:ea typeface="Arial"/>
                <a:cs typeface="Arial"/>
                <a:sym typeface="Arial"/>
              </a:rPr>
              <a:t> is a technique used to identify how well our model performed and there is always a need to test the accuracy of our model to verify that, our model is well trained with data without any overfitting and underfitting. </a:t>
            </a:r>
            <a:endParaRPr sz="1500">
              <a:solidFill>
                <a:schemeClr val="dk1"/>
              </a:solidFill>
              <a:latin typeface="Arial"/>
              <a:ea typeface="Arial"/>
              <a:cs typeface="Arial"/>
              <a:sym typeface="Arial"/>
            </a:endParaRPr>
          </a:p>
          <a:p>
            <a:pPr marL="0" lvl="0" indent="0" algn="l" rtl="0">
              <a:spcBef>
                <a:spcPts val="0"/>
              </a:spcBef>
              <a:spcAft>
                <a:spcPts val="0"/>
              </a:spcAft>
              <a:buClr>
                <a:schemeClr val="accent6"/>
              </a:buClr>
              <a:buSzPts val="1100"/>
              <a:buFont typeface="Arial"/>
              <a:buNone/>
            </a:pPr>
            <a:r>
              <a:rPr lang="en" sz="1500">
                <a:solidFill>
                  <a:schemeClr val="dk1"/>
                </a:solidFill>
                <a:latin typeface="Arial"/>
                <a:ea typeface="Arial"/>
                <a:cs typeface="Arial"/>
                <a:sym typeface="Arial"/>
              </a:rPr>
              <a:t>In statistics, </a:t>
            </a:r>
            <a:r>
              <a:rPr lang="en" sz="1500" b="1">
                <a:solidFill>
                  <a:schemeClr val="dk1"/>
                </a:solidFill>
                <a:latin typeface="Arial"/>
                <a:ea typeface="Arial"/>
                <a:cs typeface="Arial"/>
                <a:sym typeface="Arial"/>
              </a:rPr>
              <a:t>overfitting</a:t>
            </a:r>
            <a:r>
              <a:rPr lang="en" sz="1500">
                <a:solidFill>
                  <a:schemeClr val="dk1"/>
                </a:solidFill>
                <a:latin typeface="Arial"/>
                <a:ea typeface="Arial"/>
                <a:cs typeface="Arial"/>
                <a:sym typeface="Arial"/>
              </a:rPr>
              <a:t> means our model fits too closely to our data. The fitted line will go exactly through every point in the graph. </a:t>
            </a:r>
            <a:r>
              <a:rPr lang="en" sz="1500" b="1">
                <a:solidFill>
                  <a:schemeClr val="dk1"/>
                </a:solidFill>
                <a:latin typeface="Arial"/>
                <a:ea typeface="Arial"/>
                <a:cs typeface="Arial"/>
                <a:sym typeface="Arial"/>
              </a:rPr>
              <a:t>Underfitting</a:t>
            </a:r>
            <a:r>
              <a:rPr lang="en" sz="1500">
                <a:solidFill>
                  <a:schemeClr val="dk1"/>
                </a:solidFill>
                <a:latin typeface="Arial"/>
                <a:ea typeface="Arial"/>
                <a:cs typeface="Arial"/>
                <a:sym typeface="Arial"/>
              </a:rPr>
              <a:t> means our model doesn’t fit well with the data(i.e, model cannot capture the underlying trend of data, which destroys the model accuracy)and occurs when a statistical model or machine learning algorithm cannot adequately capture the underlying</a:t>
            </a:r>
            <a:r>
              <a:rPr lang="en" sz="1500">
                <a:solidFill>
                  <a:srgbClr val="292929"/>
                </a:solidFill>
                <a:latin typeface="Arial"/>
                <a:ea typeface="Arial"/>
                <a:cs typeface="Arial"/>
                <a:sym typeface="Arial"/>
              </a:rPr>
              <a:t> structure of the data.</a:t>
            </a:r>
            <a:endParaRPr sz="1500">
              <a:solidFill>
                <a:srgbClr val="292929"/>
              </a:solidFill>
              <a:latin typeface="Arial"/>
              <a:ea typeface="Arial"/>
              <a:cs typeface="Arial"/>
              <a:sym typeface="Arial"/>
            </a:endParaRPr>
          </a:p>
          <a:p>
            <a:pPr marL="0" lvl="0" indent="0" algn="l" rtl="0">
              <a:spcBef>
                <a:spcPts val="0"/>
              </a:spcBef>
              <a:spcAft>
                <a:spcPts val="0"/>
              </a:spcAft>
              <a:buClr>
                <a:schemeClr val="accent6"/>
              </a:buClr>
              <a:buSzPts val="1100"/>
              <a:buFont typeface="Arial"/>
              <a:buNone/>
            </a:pPr>
            <a:endParaRPr sz="1500">
              <a:solidFill>
                <a:srgbClr val="292929"/>
              </a:solidFill>
              <a:latin typeface="Arial"/>
              <a:ea typeface="Arial"/>
              <a:cs typeface="Arial"/>
              <a:sym typeface="Arial"/>
            </a:endParaRPr>
          </a:p>
          <a:p>
            <a:pPr marL="0" lvl="0" indent="0" algn="l" rtl="0">
              <a:spcBef>
                <a:spcPts val="0"/>
              </a:spcBef>
              <a:spcAft>
                <a:spcPts val="1600"/>
              </a:spcAft>
              <a:buNone/>
            </a:pPr>
            <a:endParaRPr sz="1100">
              <a:latin typeface="Arial"/>
              <a:ea typeface="Arial"/>
              <a:cs typeface="Arial"/>
              <a:sym typeface="Arial"/>
            </a:endParaRPr>
          </a:p>
        </p:txBody>
      </p:sp>
      <p:sp>
        <p:nvSpPr>
          <p:cNvPr id="407" name="Google Shape;407;p49"/>
          <p:cNvSpPr txBox="1">
            <a:spLocks noGrp="1"/>
          </p:cNvSpPr>
          <p:nvPr>
            <p:ph type="ctrTitle"/>
          </p:nvPr>
        </p:nvSpPr>
        <p:spPr>
          <a:xfrm>
            <a:off x="1520825" y="50500"/>
            <a:ext cx="6022500" cy="89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100"/>
              <a:t>Cross Validation </a:t>
            </a:r>
            <a:endParaRPr sz="3100"/>
          </a:p>
        </p:txBody>
      </p:sp>
      <p:pic>
        <p:nvPicPr>
          <p:cNvPr id="408" name="Google Shape;408;p49" descr="Image for post"/>
          <p:cNvPicPr preferRelativeResize="0"/>
          <p:nvPr/>
        </p:nvPicPr>
        <p:blipFill rotWithShape="1">
          <a:blip r:embed="rId3">
            <a:alphaModFix/>
          </a:blip>
          <a:srcRect l="10816" t="-2860" r="8100" b="2859"/>
          <a:stretch/>
        </p:blipFill>
        <p:spPr>
          <a:xfrm>
            <a:off x="1278325" y="2980875"/>
            <a:ext cx="6265001" cy="21625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0"/>
          <p:cNvSpPr txBox="1">
            <a:spLocks noGrp="1"/>
          </p:cNvSpPr>
          <p:nvPr>
            <p:ph type="body" idx="1"/>
          </p:nvPr>
        </p:nvSpPr>
        <p:spPr>
          <a:xfrm>
            <a:off x="-80850" y="747825"/>
            <a:ext cx="4743900" cy="39510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dk1"/>
              </a:buClr>
              <a:buSzPts val="1500"/>
              <a:buFont typeface="Arial"/>
              <a:buChar char="●"/>
            </a:pPr>
            <a:r>
              <a:rPr lang="en" sz="1500">
                <a:solidFill>
                  <a:schemeClr val="dk1"/>
                </a:solidFill>
                <a:latin typeface="Arial"/>
                <a:ea typeface="Arial"/>
                <a:cs typeface="Arial"/>
                <a:sym typeface="Arial"/>
              </a:rPr>
              <a:t>In </a:t>
            </a:r>
            <a:r>
              <a:rPr lang="en" sz="1500" b="1">
                <a:solidFill>
                  <a:schemeClr val="dk1"/>
                </a:solidFill>
                <a:latin typeface="Arial"/>
                <a:ea typeface="Arial"/>
                <a:cs typeface="Arial"/>
                <a:sym typeface="Arial"/>
              </a:rPr>
              <a:t>K Fold cross validation</a:t>
            </a:r>
            <a:r>
              <a:rPr lang="en" sz="1500">
                <a:solidFill>
                  <a:schemeClr val="dk1"/>
                </a:solidFill>
                <a:latin typeface="Arial"/>
                <a:ea typeface="Arial"/>
                <a:cs typeface="Arial"/>
                <a:sym typeface="Arial"/>
              </a:rPr>
              <a:t>, the data is divided into k subsets and train our model on k-1 subsets and hold the last one for test. </a:t>
            </a:r>
            <a:endParaRPr sz="1500">
              <a:solidFill>
                <a:schemeClr val="dk1"/>
              </a:solidFill>
              <a:latin typeface="Arial"/>
              <a:ea typeface="Arial"/>
              <a:cs typeface="Arial"/>
              <a:sym typeface="Arial"/>
            </a:endParaRPr>
          </a:p>
          <a:p>
            <a:pPr marL="457200" lvl="0" indent="-323850" algn="l" rtl="0">
              <a:spcBef>
                <a:spcPts val="0"/>
              </a:spcBef>
              <a:spcAft>
                <a:spcPts val="0"/>
              </a:spcAft>
              <a:buClr>
                <a:schemeClr val="dk1"/>
              </a:buClr>
              <a:buSzPts val="1500"/>
              <a:buFont typeface="Arial"/>
              <a:buChar char="●"/>
            </a:pPr>
            <a:r>
              <a:rPr lang="en" sz="1500">
                <a:solidFill>
                  <a:schemeClr val="dk1"/>
                </a:solidFill>
                <a:latin typeface="Arial"/>
                <a:ea typeface="Arial"/>
                <a:cs typeface="Arial"/>
                <a:sym typeface="Arial"/>
              </a:rPr>
              <a:t>This process is repeated k times, such that each time, one of the k subsets is used as the test set/ validation set and the other k-1 subsets are put together to form a training set. </a:t>
            </a:r>
            <a:endParaRPr sz="1500">
              <a:solidFill>
                <a:schemeClr val="dk1"/>
              </a:solidFill>
              <a:latin typeface="Arial"/>
              <a:ea typeface="Arial"/>
              <a:cs typeface="Arial"/>
              <a:sym typeface="Arial"/>
            </a:endParaRPr>
          </a:p>
          <a:p>
            <a:pPr marL="457200" lvl="0" indent="-323850" algn="l" rtl="0">
              <a:spcBef>
                <a:spcPts val="0"/>
              </a:spcBef>
              <a:spcAft>
                <a:spcPts val="0"/>
              </a:spcAft>
              <a:buClr>
                <a:schemeClr val="dk1"/>
              </a:buClr>
              <a:buSzPts val="1500"/>
              <a:buFont typeface="Arial"/>
              <a:buChar char="●"/>
            </a:pPr>
            <a:r>
              <a:rPr lang="en" sz="1500">
                <a:solidFill>
                  <a:schemeClr val="dk1"/>
                </a:solidFill>
                <a:latin typeface="Arial"/>
                <a:ea typeface="Arial"/>
                <a:cs typeface="Arial"/>
                <a:sym typeface="Arial"/>
              </a:rPr>
              <a:t>We then average the model against each of the folds and then finalize our model. After that we test it against the test set</a:t>
            </a:r>
            <a:endParaRPr sz="1500">
              <a:solidFill>
                <a:schemeClr val="dk1"/>
              </a:solidFill>
              <a:latin typeface="Arial"/>
              <a:ea typeface="Arial"/>
              <a:cs typeface="Arial"/>
              <a:sym typeface="Arial"/>
            </a:endParaRPr>
          </a:p>
          <a:p>
            <a:pPr marL="457200" lvl="0" indent="-323850" algn="l" rtl="0">
              <a:spcBef>
                <a:spcPts val="0"/>
              </a:spcBef>
              <a:spcAft>
                <a:spcPts val="0"/>
              </a:spcAft>
              <a:buClr>
                <a:schemeClr val="dk1"/>
              </a:buClr>
              <a:buSzPts val="1500"/>
              <a:buFont typeface="Arial"/>
              <a:buChar char="●"/>
            </a:pPr>
            <a:r>
              <a:rPr lang="en" sz="1500">
                <a:solidFill>
                  <a:schemeClr val="dk1"/>
                </a:solidFill>
                <a:latin typeface="Arial"/>
                <a:ea typeface="Arial"/>
                <a:cs typeface="Arial"/>
                <a:sym typeface="Arial"/>
              </a:rPr>
              <a:t>The more the number of folds, less is value of error due to bias but increasing the error due to variance will increase; the more folds you have, the longer it would take to compute it and you would need more memory. </a:t>
            </a:r>
            <a:endParaRPr sz="1500">
              <a:solidFill>
                <a:schemeClr val="dk1"/>
              </a:solidFill>
              <a:latin typeface="Arial"/>
              <a:ea typeface="Arial"/>
              <a:cs typeface="Arial"/>
              <a:sym typeface="Arial"/>
            </a:endParaRPr>
          </a:p>
        </p:txBody>
      </p:sp>
      <p:sp>
        <p:nvSpPr>
          <p:cNvPr id="414" name="Google Shape;414;p50"/>
          <p:cNvSpPr txBox="1">
            <a:spLocks noGrp="1"/>
          </p:cNvSpPr>
          <p:nvPr>
            <p:ph type="ctrTitle"/>
          </p:nvPr>
        </p:nvSpPr>
        <p:spPr>
          <a:xfrm>
            <a:off x="1964851" y="4410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K-Fold Cross Validation </a:t>
            </a:r>
            <a:endParaRPr/>
          </a:p>
        </p:txBody>
      </p:sp>
      <p:pic>
        <p:nvPicPr>
          <p:cNvPr id="415" name="Google Shape;415;p50"/>
          <p:cNvPicPr preferRelativeResize="0"/>
          <p:nvPr/>
        </p:nvPicPr>
        <p:blipFill rotWithShape="1">
          <a:blip r:embed="rId3">
            <a:alphaModFix/>
          </a:blip>
          <a:srcRect l="2150" t="-1686" r="-2149" b="4786"/>
          <a:stretch/>
        </p:blipFill>
        <p:spPr>
          <a:xfrm>
            <a:off x="4592325" y="833663"/>
            <a:ext cx="4446250" cy="3476175"/>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51"/>
          <p:cNvSpPr txBox="1">
            <a:spLocks noGrp="1"/>
          </p:cNvSpPr>
          <p:nvPr>
            <p:ph type="ctrTitle"/>
          </p:nvPr>
        </p:nvSpPr>
        <p:spPr>
          <a:xfrm>
            <a:off x="1212625" y="141475"/>
            <a:ext cx="6649200" cy="93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900"/>
              <a:t>Hyperparameter Tuning</a:t>
            </a:r>
            <a:endParaRPr sz="2900"/>
          </a:p>
        </p:txBody>
      </p:sp>
      <p:sp>
        <p:nvSpPr>
          <p:cNvPr id="421" name="Google Shape;421;p51"/>
          <p:cNvSpPr txBox="1"/>
          <p:nvPr/>
        </p:nvSpPr>
        <p:spPr>
          <a:xfrm>
            <a:off x="0" y="869050"/>
            <a:ext cx="4133100" cy="41835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292929"/>
              </a:buClr>
              <a:buSzPts val="1600"/>
              <a:buFont typeface="Georgia"/>
              <a:buChar char="●"/>
            </a:pPr>
            <a:r>
              <a:rPr lang="en" sz="1600">
                <a:solidFill>
                  <a:srgbClr val="292929"/>
                </a:solidFill>
                <a:latin typeface="Georgia"/>
                <a:ea typeface="Georgia"/>
                <a:cs typeface="Georgia"/>
                <a:sym typeface="Georgia"/>
              </a:rPr>
              <a:t> </a:t>
            </a:r>
            <a:r>
              <a:rPr lang="en" sz="1600">
                <a:solidFill>
                  <a:srgbClr val="292929"/>
                </a:solidFill>
              </a:rPr>
              <a:t>Hyperparameters are external to our model and cannot be directly learned from the regular training process. </a:t>
            </a:r>
            <a:endParaRPr sz="1600">
              <a:solidFill>
                <a:srgbClr val="292929"/>
              </a:solidFill>
            </a:endParaRPr>
          </a:p>
          <a:p>
            <a:pPr marL="457200" lvl="0" indent="-330200" algn="l" rtl="0">
              <a:lnSpc>
                <a:spcPct val="115000"/>
              </a:lnSpc>
              <a:spcBef>
                <a:spcPts val="0"/>
              </a:spcBef>
              <a:spcAft>
                <a:spcPts val="0"/>
              </a:spcAft>
              <a:buClr>
                <a:srgbClr val="292929"/>
              </a:buClr>
              <a:buSzPts val="1600"/>
              <a:buChar char="●"/>
            </a:pPr>
            <a:r>
              <a:rPr lang="en" sz="1600">
                <a:solidFill>
                  <a:srgbClr val="292929"/>
                </a:solidFill>
              </a:rPr>
              <a:t>These parameters express “higher-level” properties of the model such as its complexity or how fast it should learn. </a:t>
            </a:r>
            <a:endParaRPr sz="1600">
              <a:solidFill>
                <a:srgbClr val="292929"/>
              </a:solidFill>
            </a:endParaRPr>
          </a:p>
          <a:p>
            <a:pPr marL="457200" lvl="0" indent="-330200" algn="l" rtl="0">
              <a:lnSpc>
                <a:spcPct val="115000"/>
              </a:lnSpc>
              <a:spcBef>
                <a:spcPts val="0"/>
              </a:spcBef>
              <a:spcAft>
                <a:spcPts val="0"/>
              </a:spcAft>
              <a:buClr>
                <a:srgbClr val="292929"/>
              </a:buClr>
              <a:buSzPts val="1600"/>
              <a:buChar char="●"/>
            </a:pPr>
            <a:r>
              <a:rPr lang="en" sz="1600">
                <a:solidFill>
                  <a:srgbClr val="292929"/>
                </a:solidFill>
              </a:rPr>
              <a:t>Hyperparameters are model-specific properties that are ‘fixed’ before you even train and test your model on data.</a:t>
            </a:r>
            <a:endParaRPr sz="1600">
              <a:solidFill>
                <a:srgbClr val="292929"/>
              </a:solidFill>
            </a:endParaRPr>
          </a:p>
          <a:p>
            <a:pPr marL="457200" lvl="0" indent="-330200" algn="l" rtl="0">
              <a:lnSpc>
                <a:spcPct val="115000"/>
              </a:lnSpc>
              <a:spcBef>
                <a:spcPts val="0"/>
              </a:spcBef>
              <a:spcAft>
                <a:spcPts val="0"/>
              </a:spcAft>
              <a:buClr>
                <a:srgbClr val="292929"/>
              </a:buClr>
              <a:buSzPts val="1600"/>
              <a:buChar char="●"/>
            </a:pPr>
            <a:r>
              <a:rPr lang="en" sz="1600">
                <a:solidFill>
                  <a:srgbClr val="292929"/>
                </a:solidFill>
              </a:rPr>
              <a:t> Currently involves either </a:t>
            </a:r>
            <a:r>
              <a:rPr lang="en" sz="1600" i="1">
                <a:solidFill>
                  <a:srgbClr val="292929"/>
                </a:solidFill>
              </a:rPr>
              <a:t>random search</a:t>
            </a:r>
            <a:r>
              <a:rPr lang="en" sz="1600">
                <a:solidFill>
                  <a:srgbClr val="292929"/>
                </a:solidFill>
              </a:rPr>
              <a:t> or </a:t>
            </a:r>
            <a:r>
              <a:rPr lang="en" sz="1600" i="1">
                <a:solidFill>
                  <a:srgbClr val="292929"/>
                </a:solidFill>
              </a:rPr>
              <a:t>grid search</a:t>
            </a:r>
            <a:r>
              <a:rPr lang="en" sz="1600">
                <a:solidFill>
                  <a:srgbClr val="292929"/>
                </a:solidFill>
              </a:rPr>
              <a:t> across sets of hyperparameters.</a:t>
            </a:r>
            <a:endParaRPr sz="1600">
              <a:solidFill>
                <a:srgbClr val="292929"/>
              </a:solidFill>
            </a:endParaRPr>
          </a:p>
        </p:txBody>
      </p:sp>
      <p:pic>
        <p:nvPicPr>
          <p:cNvPr id="422" name="Google Shape;422;p51"/>
          <p:cNvPicPr preferRelativeResize="0"/>
          <p:nvPr/>
        </p:nvPicPr>
        <p:blipFill rotWithShape="1">
          <a:blip r:embed="rId3">
            <a:alphaModFix/>
          </a:blip>
          <a:srcRect b="4278"/>
          <a:stretch/>
        </p:blipFill>
        <p:spPr>
          <a:xfrm>
            <a:off x="4294675" y="1081375"/>
            <a:ext cx="4474600" cy="3162774"/>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2"/>
          <p:cNvSpPr txBox="1">
            <a:spLocks noGrp="1"/>
          </p:cNvSpPr>
          <p:nvPr>
            <p:ph type="ctrTitle"/>
          </p:nvPr>
        </p:nvSpPr>
        <p:spPr>
          <a:xfrm>
            <a:off x="252000" y="192000"/>
            <a:ext cx="8640000" cy="495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b="0">
                <a:latin typeface="Arial"/>
                <a:ea typeface="Arial"/>
                <a:cs typeface="Arial"/>
                <a:sym typeface="Arial"/>
              </a:rPr>
              <a:t>We have imported two libraries </a:t>
            </a:r>
            <a:r>
              <a:rPr lang="en" sz="1900">
                <a:latin typeface="Arial"/>
                <a:ea typeface="Arial"/>
                <a:cs typeface="Arial"/>
                <a:sym typeface="Arial"/>
              </a:rPr>
              <a:t> </a:t>
            </a:r>
            <a:r>
              <a:rPr lang="en" sz="1900" i="1">
                <a:latin typeface="Arial"/>
                <a:ea typeface="Arial"/>
                <a:cs typeface="Arial"/>
                <a:sym typeface="Arial"/>
              </a:rPr>
              <a:t>RandomisedSearchCV</a:t>
            </a:r>
            <a:r>
              <a:rPr lang="en" sz="1900">
                <a:latin typeface="Arial"/>
                <a:ea typeface="Arial"/>
                <a:cs typeface="Arial"/>
                <a:sym typeface="Arial"/>
              </a:rPr>
              <a:t> </a:t>
            </a:r>
            <a:r>
              <a:rPr lang="en" sz="1900" b="0">
                <a:latin typeface="Arial"/>
                <a:ea typeface="Arial"/>
                <a:cs typeface="Arial"/>
                <a:sym typeface="Arial"/>
              </a:rPr>
              <a:t>and</a:t>
            </a:r>
            <a:r>
              <a:rPr lang="en" sz="1900">
                <a:latin typeface="Arial"/>
                <a:ea typeface="Arial"/>
                <a:cs typeface="Arial"/>
                <a:sym typeface="Arial"/>
              </a:rPr>
              <a:t> </a:t>
            </a:r>
            <a:r>
              <a:rPr lang="en" sz="1900" i="1">
                <a:latin typeface="Arial"/>
                <a:ea typeface="Arial"/>
                <a:cs typeface="Arial"/>
                <a:sym typeface="Arial"/>
              </a:rPr>
              <a:t>GridsearchCV</a:t>
            </a:r>
            <a:r>
              <a:rPr lang="en" sz="1900">
                <a:latin typeface="Arial"/>
                <a:ea typeface="Arial"/>
                <a:cs typeface="Arial"/>
                <a:sym typeface="Arial"/>
              </a:rPr>
              <a:t> </a:t>
            </a:r>
            <a:r>
              <a:rPr lang="en" sz="1900" b="0">
                <a:latin typeface="Arial"/>
                <a:ea typeface="Arial"/>
                <a:cs typeface="Arial"/>
                <a:sym typeface="Arial"/>
              </a:rPr>
              <a:t>from</a:t>
            </a:r>
            <a:r>
              <a:rPr lang="en" sz="1900">
                <a:latin typeface="Arial"/>
                <a:ea typeface="Arial"/>
                <a:cs typeface="Arial"/>
                <a:sym typeface="Arial"/>
              </a:rPr>
              <a:t> </a:t>
            </a:r>
            <a:r>
              <a:rPr lang="en" sz="1500" i="1">
                <a:latin typeface="Arial"/>
                <a:ea typeface="Arial"/>
                <a:cs typeface="Arial"/>
                <a:sym typeface="Arial"/>
              </a:rPr>
              <a:t>sklearn.model_selection</a:t>
            </a:r>
            <a:r>
              <a:rPr lang="en" sz="1700" i="1">
                <a:latin typeface="Arial"/>
                <a:ea typeface="Arial"/>
                <a:cs typeface="Arial"/>
                <a:sym typeface="Arial"/>
              </a:rPr>
              <a:t> </a:t>
            </a:r>
            <a:r>
              <a:rPr lang="en" sz="1800" b="0" i="1">
                <a:latin typeface="Arial"/>
                <a:ea typeface="Arial"/>
                <a:cs typeface="Arial"/>
                <a:sym typeface="Arial"/>
              </a:rPr>
              <a:t>for performing k-fold cross</a:t>
            </a:r>
            <a:r>
              <a:rPr lang="en" sz="1700" i="1">
                <a:latin typeface="Arial"/>
                <a:ea typeface="Arial"/>
                <a:cs typeface="Arial"/>
                <a:sym typeface="Arial"/>
              </a:rPr>
              <a:t> </a:t>
            </a:r>
            <a:r>
              <a:rPr lang="en" sz="1900" b="0">
                <a:latin typeface="Arial"/>
                <a:ea typeface="Arial"/>
                <a:cs typeface="Arial"/>
                <a:sym typeface="Arial"/>
              </a:rPr>
              <a:t>validation and find the best hyperparameters that describe the model from the infinite space and grid.</a:t>
            </a:r>
            <a:endParaRPr sz="1900" b="0">
              <a:latin typeface="Arial"/>
              <a:ea typeface="Arial"/>
              <a:cs typeface="Arial"/>
              <a:sym typeface="Arial"/>
            </a:endParaRPr>
          </a:p>
          <a:p>
            <a:pPr marL="0" lvl="0" indent="0" algn="l" rtl="0">
              <a:spcBef>
                <a:spcPts val="0"/>
              </a:spcBef>
              <a:spcAft>
                <a:spcPts val="0"/>
              </a:spcAft>
              <a:buNone/>
            </a:pPr>
            <a:r>
              <a:rPr lang="en" sz="1800" b="0">
                <a:latin typeface="Arial"/>
                <a:ea typeface="Arial"/>
                <a:cs typeface="Arial"/>
                <a:sym typeface="Arial"/>
              </a:rPr>
              <a:t>The hyperparameters used in the model are:</a:t>
            </a:r>
            <a:endParaRPr sz="1800" b="0">
              <a:latin typeface="Arial"/>
              <a:ea typeface="Arial"/>
              <a:cs typeface="Arial"/>
              <a:sym typeface="Arial"/>
            </a:endParaRPr>
          </a:p>
          <a:p>
            <a:pPr marL="0" lvl="0" indent="0" algn="l" rtl="0">
              <a:spcBef>
                <a:spcPts val="0"/>
              </a:spcBef>
              <a:spcAft>
                <a:spcPts val="0"/>
              </a:spcAft>
              <a:buNone/>
            </a:pPr>
            <a:endParaRPr sz="1700" i="1">
              <a:latin typeface="Arial"/>
              <a:ea typeface="Arial"/>
              <a:cs typeface="Arial"/>
              <a:sym typeface="Arial"/>
            </a:endParaRPr>
          </a:p>
          <a:p>
            <a:pPr marL="457200" lvl="0" indent="-336550" algn="l" rtl="0">
              <a:spcBef>
                <a:spcPts val="0"/>
              </a:spcBef>
              <a:spcAft>
                <a:spcPts val="0"/>
              </a:spcAft>
              <a:buSzPts val="1700"/>
              <a:buFont typeface="Arial"/>
              <a:buChar char="●"/>
            </a:pPr>
            <a:r>
              <a:rPr lang="en" sz="1700" i="1">
                <a:latin typeface="Arial"/>
                <a:ea typeface="Arial"/>
                <a:cs typeface="Arial"/>
                <a:sym typeface="Arial"/>
              </a:rPr>
              <a:t>RandomisedSearchCV</a:t>
            </a:r>
            <a:endParaRPr sz="1200" b="0">
              <a:latin typeface="Arial"/>
              <a:ea typeface="Arial"/>
              <a:cs typeface="Arial"/>
              <a:sym typeface="Arial"/>
            </a:endParaRPr>
          </a:p>
          <a:p>
            <a:pPr marL="457200" lvl="0" indent="-342900" algn="l" rtl="0">
              <a:lnSpc>
                <a:spcPct val="115000"/>
              </a:lnSpc>
              <a:spcBef>
                <a:spcPts val="0"/>
              </a:spcBef>
              <a:spcAft>
                <a:spcPts val="0"/>
              </a:spcAft>
              <a:buSzPts val="1800"/>
              <a:buFont typeface="Arial"/>
              <a:buAutoNum type="arabicPeriod"/>
            </a:pPr>
            <a:r>
              <a:rPr lang="en" sz="1800" b="0">
                <a:latin typeface="Arial"/>
                <a:ea typeface="Arial"/>
                <a:cs typeface="Arial"/>
                <a:sym typeface="Arial"/>
              </a:rPr>
              <a:t>Best parameters found:  </a:t>
            </a:r>
            <a:r>
              <a:rPr lang="en" sz="1800" i="1">
                <a:latin typeface="Arial"/>
                <a:ea typeface="Arial"/>
                <a:cs typeface="Arial"/>
                <a:sym typeface="Arial"/>
              </a:rPr>
              <a:t>n_estimators</a:t>
            </a:r>
            <a:r>
              <a:rPr lang="en" sz="1800" b="0">
                <a:latin typeface="Arial"/>
                <a:ea typeface="Arial"/>
                <a:cs typeface="Arial"/>
                <a:sym typeface="Arial"/>
              </a:rPr>
              <a:t>(no of trees used in the model) -100 </a:t>
            </a:r>
            <a:endParaRPr sz="1800" b="0">
              <a:latin typeface="Arial"/>
              <a:ea typeface="Arial"/>
              <a:cs typeface="Arial"/>
              <a:sym typeface="Arial"/>
            </a:endParaRPr>
          </a:p>
          <a:p>
            <a:pPr marL="457200" lvl="0" indent="0" algn="l" rtl="0">
              <a:lnSpc>
                <a:spcPct val="115000"/>
              </a:lnSpc>
              <a:spcBef>
                <a:spcPts val="0"/>
              </a:spcBef>
              <a:spcAft>
                <a:spcPts val="0"/>
              </a:spcAft>
              <a:buNone/>
            </a:pPr>
            <a:r>
              <a:rPr lang="en" sz="1800" i="1">
                <a:latin typeface="Arial"/>
                <a:ea typeface="Arial"/>
                <a:cs typeface="Arial"/>
                <a:sym typeface="Arial"/>
              </a:rPr>
              <a:t>max_depth</a:t>
            </a:r>
            <a:r>
              <a:rPr lang="en" sz="1800" b="0">
                <a:latin typeface="Arial"/>
                <a:ea typeface="Arial"/>
                <a:cs typeface="Arial"/>
                <a:sym typeface="Arial"/>
              </a:rPr>
              <a:t>(depth or layers of trees used ) - 7</a:t>
            </a:r>
            <a:endParaRPr sz="1800" b="0">
              <a:latin typeface="Arial"/>
              <a:ea typeface="Arial"/>
              <a:cs typeface="Arial"/>
              <a:sym typeface="Arial"/>
            </a:endParaRPr>
          </a:p>
          <a:p>
            <a:pPr marL="457200" lvl="0" indent="0" algn="l" rtl="0">
              <a:lnSpc>
                <a:spcPct val="115000"/>
              </a:lnSpc>
              <a:spcBef>
                <a:spcPts val="0"/>
              </a:spcBef>
              <a:spcAft>
                <a:spcPts val="0"/>
              </a:spcAft>
              <a:buNone/>
            </a:pPr>
            <a:r>
              <a:rPr lang="en" sz="1800" i="1">
                <a:latin typeface="Arial"/>
                <a:ea typeface="Arial"/>
                <a:cs typeface="Arial"/>
                <a:sym typeface="Arial"/>
              </a:rPr>
              <a:t>learning_rate</a:t>
            </a:r>
            <a:r>
              <a:rPr lang="en" sz="1800" b="0">
                <a:latin typeface="Arial"/>
                <a:ea typeface="Arial"/>
                <a:cs typeface="Arial"/>
                <a:sym typeface="Arial"/>
              </a:rPr>
              <a:t>(</a:t>
            </a:r>
            <a:r>
              <a:rPr lang="en" sz="1800" b="0">
                <a:solidFill>
                  <a:srgbClr val="555555"/>
                </a:solidFill>
                <a:latin typeface="Arial"/>
                <a:ea typeface="Arial"/>
                <a:cs typeface="Arial"/>
                <a:sym typeface="Arial"/>
              </a:rPr>
              <a:t>how quickly the model is adapted to the problem.</a:t>
            </a:r>
            <a:r>
              <a:rPr lang="en" sz="1800" b="0">
                <a:latin typeface="Arial"/>
                <a:ea typeface="Arial"/>
                <a:cs typeface="Arial"/>
                <a:sym typeface="Arial"/>
              </a:rPr>
              <a:t>): 0.05.</a:t>
            </a:r>
            <a:endParaRPr sz="1800" b="0">
              <a:latin typeface="Arial"/>
              <a:ea typeface="Arial"/>
              <a:cs typeface="Arial"/>
              <a:sym typeface="Arial"/>
            </a:endParaRPr>
          </a:p>
          <a:p>
            <a:pPr marL="0" lvl="0" indent="0" algn="l" rtl="0">
              <a:lnSpc>
                <a:spcPct val="115000"/>
              </a:lnSpc>
              <a:spcBef>
                <a:spcPts val="0"/>
              </a:spcBef>
              <a:spcAft>
                <a:spcPts val="0"/>
              </a:spcAft>
              <a:buNone/>
            </a:pPr>
            <a:r>
              <a:rPr lang="en" sz="1800" b="0">
                <a:latin typeface="Arial"/>
                <a:ea typeface="Arial"/>
                <a:cs typeface="Arial"/>
                <a:sym typeface="Arial"/>
              </a:rPr>
              <a:t>2.    Best Score found:  </a:t>
            </a:r>
            <a:r>
              <a:rPr lang="en" sz="1800">
                <a:latin typeface="Arial"/>
                <a:ea typeface="Arial"/>
                <a:cs typeface="Arial"/>
                <a:sym typeface="Arial"/>
              </a:rPr>
              <a:t>0.9770745552016705</a:t>
            </a:r>
            <a:r>
              <a:rPr lang="en" sz="1800" b="0">
                <a:latin typeface="Arial"/>
                <a:ea typeface="Arial"/>
                <a:cs typeface="Arial"/>
                <a:sym typeface="Arial"/>
              </a:rPr>
              <a:t>.</a:t>
            </a:r>
            <a:endParaRPr sz="1800" b="0">
              <a:latin typeface="Arial"/>
              <a:ea typeface="Arial"/>
              <a:cs typeface="Arial"/>
              <a:sym typeface="Arial"/>
            </a:endParaRPr>
          </a:p>
          <a:p>
            <a:pPr marL="0" lvl="0" indent="0" algn="l" rtl="0">
              <a:lnSpc>
                <a:spcPct val="115000"/>
              </a:lnSpc>
              <a:spcBef>
                <a:spcPts val="0"/>
              </a:spcBef>
              <a:spcAft>
                <a:spcPts val="0"/>
              </a:spcAft>
              <a:buNone/>
            </a:pPr>
            <a:endParaRPr sz="1800" b="0">
              <a:latin typeface="Arial"/>
              <a:ea typeface="Arial"/>
              <a:cs typeface="Arial"/>
              <a:sym typeface="Arial"/>
            </a:endParaRPr>
          </a:p>
          <a:p>
            <a:pPr marL="457200" lvl="0" indent="-336550" algn="l" rtl="0">
              <a:spcBef>
                <a:spcPts val="0"/>
              </a:spcBef>
              <a:spcAft>
                <a:spcPts val="0"/>
              </a:spcAft>
              <a:buSzPts val="1700"/>
              <a:buFont typeface="Arial"/>
              <a:buChar char="●"/>
            </a:pPr>
            <a:r>
              <a:rPr lang="en" sz="1700" i="1">
                <a:latin typeface="Arial"/>
                <a:ea typeface="Arial"/>
                <a:cs typeface="Arial"/>
                <a:sym typeface="Arial"/>
              </a:rPr>
              <a:t>GridsearchCV</a:t>
            </a:r>
            <a:endParaRPr sz="1200" b="0">
              <a:latin typeface="Arial"/>
              <a:ea typeface="Arial"/>
              <a:cs typeface="Arial"/>
              <a:sym typeface="Arial"/>
            </a:endParaRPr>
          </a:p>
          <a:p>
            <a:pPr marL="457200" lvl="0" indent="-342900" algn="l" rtl="0">
              <a:lnSpc>
                <a:spcPct val="115000"/>
              </a:lnSpc>
              <a:spcBef>
                <a:spcPts val="0"/>
              </a:spcBef>
              <a:spcAft>
                <a:spcPts val="0"/>
              </a:spcAft>
              <a:buSzPts val="1800"/>
              <a:buFont typeface="Arial"/>
              <a:buAutoNum type="arabicPeriod"/>
            </a:pPr>
            <a:r>
              <a:rPr lang="en" sz="1800" b="0">
                <a:latin typeface="Arial"/>
                <a:ea typeface="Arial"/>
                <a:cs typeface="Arial"/>
                <a:sym typeface="Arial"/>
              </a:rPr>
              <a:t> Best parameters found:  </a:t>
            </a:r>
            <a:r>
              <a:rPr lang="en" sz="1800" i="1">
                <a:latin typeface="Arial"/>
                <a:ea typeface="Arial"/>
                <a:cs typeface="Arial"/>
                <a:sym typeface="Arial"/>
              </a:rPr>
              <a:t>n_estimators </a:t>
            </a:r>
            <a:r>
              <a:rPr lang="en" sz="1800" b="0">
                <a:latin typeface="Arial"/>
                <a:ea typeface="Arial"/>
                <a:cs typeface="Arial"/>
                <a:sym typeface="Arial"/>
              </a:rPr>
              <a:t>- 100</a:t>
            </a:r>
            <a:endParaRPr sz="1800" b="0">
              <a:latin typeface="Arial"/>
              <a:ea typeface="Arial"/>
              <a:cs typeface="Arial"/>
              <a:sym typeface="Arial"/>
            </a:endParaRPr>
          </a:p>
          <a:p>
            <a:pPr marL="0" lvl="0" indent="0" algn="l" rtl="0">
              <a:lnSpc>
                <a:spcPct val="115000"/>
              </a:lnSpc>
              <a:spcBef>
                <a:spcPts val="0"/>
              </a:spcBef>
              <a:spcAft>
                <a:spcPts val="0"/>
              </a:spcAft>
              <a:buNone/>
            </a:pPr>
            <a:r>
              <a:rPr lang="en" sz="1800" i="1">
                <a:latin typeface="Arial"/>
                <a:ea typeface="Arial"/>
                <a:cs typeface="Arial"/>
                <a:sym typeface="Arial"/>
              </a:rPr>
              <a:t>  	max_depth</a:t>
            </a:r>
            <a:r>
              <a:rPr lang="en" sz="1800" b="0">
                <a:latin typeface="Arial"/>
                <a:ea typeface="Arial"/>
                <a:cs typeface="Arial"/>
                <a:sym typeface="Arial"/>
              </a:rPr>
              <a:t>- 8</a:t>
            </a:r>
            <a:endParaRPr sz="1800" b="0">
              <a:latin typeface="Arial"/>
              <a:ea typeface="Arial"/>
              <a:cs typeface="Arial"/>
              <a:sym typeface="Arial"/>
            </a:endParaRPr>
          </a:p>
          <a:p>
            <a:pPr marL="0" lvl="0" indent="457200" algn="l" rtl="0">
              <a:lnSpc>
                <a:spcPct val="115000"/>
              </a:lnSpc>
              <a:spcBef>
                <a:spcPts val="0"/>
              </a:spcBef>
              <a:spcAft>
                <a:spcPts val="0"/>
              </a:spcAft>
              <a:buNone/>
            </a:pPr>
            <a:r>
              <a:rPr lang="en" sz="1800" i="1">
                <a:latin typeface="Arial"/>
                <a:ea typeface="Arial"/>
                <a:cs typeface="Arial"/>
                <a:sym typeface="Arial"/>
              </a:rPr>
              <a:t>learning_rate</a:t>
            </a:r>
            <a:r>
              <a:rPr lang="en" sz="1800" b="0">
                <a:latin typeface="Arial"/>
                <a:ea typeface="Arial"/>
                <a:cs typeface="Arial"/>
                <a:sym typeface="Arial"/>
              </a:rPr>
              <a:t> - 0.05</a:t>
            </a:r>
            <a:endParaRPr sz="1800" b="0">
              <a:latin typeface="Arial"/>
              <a:ea typeface="Arial"/>
              <a:cs typeface="Arial"/>
              <a:sym typeface="Arial"/>
            </a:endParaRPr>
          </a:p>
          <a:p>
            <a:pPr marL="457200" lvl="0" indent="-342900" algn="l" rtl="0">
              <a:lnSpc>
                <a:spcPct val="115000"/>
              </a:lnSpc>
              <a:spcBef>
                <a:spcPts val="0"/>
              </a:spcBef>
              <a:spcAft>
                <a:spcPts val="0"/>
              </a:spcAft>
              <a:buSzPts val="1800"/>
              <a:buFont typeface="Arial"/>
              <a:buAutoNum type="arabicPeriod"/>
            </a:pPr>
            <a:r>
              <a:rPr lang="en" sz="1800" b="0">
                <a:latin typeface="Arial"/>
                <a:ea typeface="Arial"/>
                <a:cs typeface="Arial"/>
                <a:sym typeface="Arial"/>
              </a:rPr>
              <a:t> Best Score found:  </a:t>
            </a:r>
            <a:r>
              <a:rPr lang="en" sz="1800">
                <a:latin typeface="Arial"/>
                <a:ea typeface="Arial"/>
                <a:cs typeface="Arial"/>
                <a:sym typeface="Arial"/>
              </a:rPr>
              <a:t>0.9771519348716857</a:t>
            </a:r>
            <a:r>
              <a:rPr lang="en" sz="1800" b="0">
                <a:latin typeface="Arial"/>
                <a:ea typeface="Arial"/>
                <a:cs typeface="Arial"/>
                <a:sym typeface="Arial"/>
              </a:rPr>
              <a:t>.</a:t>
            </a:r>
            <a:endParaRPr sz="1800" b="0">
              <a:latin typeface="Arial"/>
              <a:ea typeface="Arial"/>
              <a:cs typeface="Arial"/>
              <a:sym typeface="Arial"/>
            </a:endParaRPr>
          </a:p>
          <a:p>
            <a:pPr marL="0" lvl="0" indent="0" algn="l" rtl="0">
              <a:lnSpc>
                <a:spcPct val="115000"/>
              </a:lnSpc>
              <a:spcBef>
                <a:spcPts val="0"/>
              </a:spcBef>
              <a:spcAft>
                <a:spcPts val="0"/>
              </a:spcAft>
              <a:buClr>
                <a:schemeClr val="accent6"/>
              </a:buClr>
              <a:buSzPts val="1100"/>
              <a:buFont typeface="Arial"/>
              <a:buNone/>
            </a:pPr>
            <a:endParaRPr sz="900" b="0">
              <a:latin typeface="Arial"/>
              <a:ea typeface="Arial"/>
              <a:cs typeface="Arial"/>
              <a:sym typeface="Arial"/>
            </a:endParaRPr>
          </a:p>
          <a:p>
            <a:pPr marL="0" lvl="0" indent="0" algn="ctr"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4"/>
          <p:cNvSpPr txBox="1">
            <a:spLocks noGrp="1"/>
          </p:cNvSpPr>
          <p:nvPr>
            <p:ph type="title" idx="2"/>
          </p:nvPr>
        </p:nvSpPr>
        <p:spPr>
          <a:xfrm flipH="1">
            <a:off x="2131850" y="1930200"/>
            <a:ext cx="5986200" cy="1283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6100"/>
              <a:t>Thank You!!</a:t>
            </a:r>
            <a:endParaRPr sz="6100"/>
          </a:p>
        </p:txBody>
      </p:sp>
      <p:cxnSp>
        <p:nvCxnSpPr>
          <p:cNvPr id="439" name="Google Shape;439;p54"/>
          <p:cNvCxnSpPr/>
          <p:nvPr/>
        </p:nvCxnSpPr>
        <p:spPr>
          <a:xfrm flipH="1">
            <a:off x="6506400" y="3259625"/>
            <a:ext cx="2637600" cy="12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28"/>
          <p:cNvPicPr preferRelativeResize="0"/>
          <p:nvPr/>
        </p:nvPicPr>
        <p:blipFill rotWithShape="1">
          <a:blip r:embed="rId3">
            <a:alphaModFix/>
          </a:blip>
          <a:srcRect t="12341" b="3127"/>
          <a:stretch/>
        </p:blipFill>
        <p:spPr>
          <a:xfrm>
            <a:off x="0" y="-151575"/>
            <a:ext cx="9144000" cy="5331000"/>
          </a:xfrm>
          <a:prstGeom prst="snip2DiagRect">
            <a:avLst>
              <a:gd name="adj1" fmla="val 0"/>
              <a:gd name="adj2" fmla="val 0"/>
            </a:avLst>
          </a:prstGeom>
          <a:noFill/>
          <a:ln>
            <a:noFill/>
          </a:ln>
        </p:spPr>
      </p:pic>
      <p:cxnSp>
        <p:nvCxnSpPr>
          <p:cNvPr id="165" name="Google Shape;165;p28"/>
          <p:cNvCxnSpPr/>
          <p:nvPr/>
        </p:nvCxnSpPr>
        <p:spPr>
          <a:xfrm rot="10800000">
            <a:off x="-6850" y="2056050"/>
            <a:ext cx="2468700" cy="0"/>
          </a:xfrm>
          <a:prstGeom prst="straightConnector1">
            <a:avLst/>
          </a:prstGeom>
          <a:noFill/>
          <a:ln w="9525" cap="flat" cmpd="sng">
            <a:solidFill>
              <a:schemeClr val="lt1"/>
            </a:solidFill>
            <a:prstDash val="solid"/>
            <a:round/>
            <a:headEnd type="none" w="med" len="med"/>
            <a:tailEnd type="none" w="med" len="med"/>
          </a:ln>
        </p:spPr>
      </p:cxnSp>
      <p:cxnSp>
        <p:nvCxnSpPr>
          <p:cNvPr id="166" name="Google Shape;166;p28"/>
          <p:cNvCxnSpPr/>
          <p:nvPr/>
        </p:nvCxnSpPr>
        <p:spPr>
          <a:xfrm rot="10800000">
            <a:off x="4460150" y="3801075"/>
            <a:ext cx="4747800" cy="0"/>
          </a:xfrm>
          <a:prstGeom prst="straightConnector1">
            <a:avLst/>
          </a:prstGeom>
          <a:noFill/>
          <a:ln w="9525" cap="flat" cmpd="sng">
            <a:solidFill>
              <a:schemeClr val="lt1"/>
            </a:solidFill>
            <a:prstDash val="solid"/>
            <a:round/>
            <a:headEnd type="none" w="med" len="med"/>
            <a:tailEnd type="none" w="med" len="med"/>
          </a:ln>
        </p:spPr>
      </p:cxnSp>
      <p:pic>
        <p:nvPicPr>
          <p:cNvPr id="167" name="Google Shape;167;p28"/>
          <p:cNvPicPr preferRelativeResize="0"/>
          <p:nvPr/>
        </p:nvPicPr>
        <p:blipFill rotWithShape="1">
          <a:blip r:embed="rId4">
            <a:alphaModFix/>
          </a:blip>
          <a:srcRect l="1428" t="-11040" r="1428" b="11039"/>
          <a:stretch/>
        </p:blipFill>
        <p:spPr>
          <a:xfrm>
            <a:off x="90400" y="779687"/>
            <a:ext cx="8963202" cy="3132574"/>
          </a:xfrm>
          <a:prstGeom prst="rect">
            <a:avLst/>
          </a:prstGeom>
          <a:noFill/>
          <a:ln>
            <a:noFill/>
          </a:ln>
        </p:spPr>
      </p:pic>
      <p:sp>
        <p:nvSpPr>
          <p:cNvPr id="168" name="Google Shape;168;p28"/>
          <p:cNvSpPr txBox="1"/>
          <p:nvPr/>
        </p:nvSpPr>
        <p:spPr>
          <a:xfrm>
            <a:off x="1647150" y="1162050"/>
            <a:ext cx="6336000" cy="81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100" b="1">
                <a:solidFill>
                  <a:srgbClr val="FFFFFF"/>
                </a:solidFill>
                <a:latin typeface="Exo 2"/>
                <a:ea typeface="Exo 2"/>
                <a:cs typeface="Exo 2"/>
                <a:sym typeface="Exo 2"/>
              </a:rPr>
              <a:t>The Machine Learning Process``</a:t>
            </a:r>
            <a:endParaRPr sz="3100" b="1">
              <a:solidFill>
                <a:srgbClr val="FFFFFF"/>
              </a:solidFill>
              <a:latin typeface="Exo 2"/>
              <a:ea typeface="Exo 2"/>
              <a:cs typeface="Exo 2"/>
              <a:sym typeface="Exo 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9"/>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Data Cleaning Phase</a:t>
            </a:r>
            <a:endParaRPr/>
          </a:p>
          <a:p>
            <a:pPr marL="0" lvl="0" indent="0" algn="l" rtl="0">
              <a:spcBef>
                <a:spcPts val="0"/>
              </a:spcBef>
              <a:spcAft>
                <a:spcPts val="0"/>
              </a:spcAft>
              <a:buNone/>
            </a:pPr>
            <a:endParaRPr/>
          </a:p>
        </p:txBody>
      </p:sp>
      <p:sp>
        <p:nvSpPr>
          <p:cNvPr id="174" name="Google Shape;174;p29"/>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cxnSp>
        <p:nvCxnSpPr>
          <p:cNvPr id="175" name="Google Shape;175;p29"/>
          <p:cNvCxnSpPr/>
          <p:nvPr/>
        </p:nvCxnSpPr>
        <p:spPr>
          <a:xfrm>
            <a:off x="0" y="4028275"/>
            <a:ext cx="1561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0"/>
          <p:cNvSpPr txBox="1">
            <a:spLocks noGrp="1"/>
          </p:cNvSpPr>
          <p:nvPr>
            <p:ph type="ctrTitle"/>
          </p:nvPr>
        </p:nvSpPr>
        <p:spPr>
          <a:xfrm>
            <a:off x="123750" y="376498"/>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Feature Selection</a:t>
            </a:r>
            <a:endParaRPr sz="2800"/>
          </a:p>
        </p:txBody>
      </p:sp>
      <p:sp>
        <p:nvSpPr>
          <p:cNvPr id="181" name="Google Shape;181;p30"/>
          <p:cNvSpPr txBox="1">
            <a:spLocks noGrp="1"/>
          </p:cNvSpPr>
          <p:nvPr>
            <p:ph type="subTitle" idx="1"/>
          </p:nvPr>
        </p:nvSpPr>
        <p:spPr>
          <a:xfrm>
            <a:off x="478350" y="2314225"/>
            <a:ext cx="4224900" cy="1784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Removed -100 Class from “ID_Status” Feature</a:t>
            </a:r>
            <a:endParaRPr/>
          </a:p>
          <a:p>
            <a:pPr marL="457200" lvl="0" indent="-304800" algn="l" rtl="0">
              <a:spcBef>
                <a:spcPts val="0"/>
              </a:spcBef>
              <a:spcAft>
                <a:spcPts val="0"/>
              </a:spcAft>
              <a:buSzPts val="1200"/>
              <a:buChar char="●"/>
            </a:pPr>
            <a:r>
              <a:rPr lang="en"/>
              <a:t>Selected only Important Features</a:t>
            </a:r>
            <a:endParaRPr/>
          </a:p>
        </p:txBody>
      </p:sp>
      <p:cxnSp>
        <p:nvCxnSpPr>
          <p:cNvPr id="182" name="Google Shape;182;p30"/>
          <p:cNvCxnSpPr/>
          <p:nvPr/>
        </p:nvCxnSpPr>
        <p:spPr>
          <a:xfrm>
            <a:off x="4569600" y="1494500"/>
            <a:ext cx="4574400" cy="0"/>
          </a:xfrm>
          <a:prstGeom prst="straightConnector1">
            <a:avLst/>
          </a:prstGeom>
          <a:noFill/>
          <a:ln w="9525" cap="flat" cmpd="sng">
            <a:solidFill>
              <a:schemeClr val="dk1"/>
            </a:solidFill>
            <a:prstDash val="solid"/>
            <a:round/>
            <a:headEnd type="none" w="med" len="med"/>
            <a:tailEnd type="none" w="med" len="med"/>
          </a:ln>
        </p:spPr>
      </p:cxnSp>
      <p:cxnSp>
        <p:nvCxnSpPr>
          <p:cNvPr id="183" name="Google Shape;183;p30"/>
          <p:cNvCxnSpPr/>
          <p:nvPr/>
        </p:nvCxnSpPr>
        <p:spPr>
          <a:xfrm>
            <a:off x="0" y="3568175"/>
            <a:ext cx="4574400" cy="0"/>
          </a:xfrm>
          <a:prstGeom prst="straightConnector1">
            <a:avLst/>
          </a:prstGeom>
          <a:noFill/>
          <a:ln w="9525" cap="flat" cmpd="sng">
            <a:solidFill>
              <a:schemeClr val="dk1"/>
            </a:solidFill>
            <a:prstDash val="solid"/>
            <a:round/>
            <a:headEnd type="none" w="med" len="med"/>
            <a:tailEnd type="none" w="med" len="med"/>
          </a:ln>
        </p:spPr>
      </p:cxnSp>
      <p:pic>
        <p:nvPicPr>
          <p:cNvPr id="184" name="Google Shape;184;p30"/>
          <p:cNvPicPr preferRelativeResize="0"/>
          <p:nvPr/>
        </p:nvPicPr>
        <p:blipFill>
          <a:blip r:embed="rId3">
            <a:alphaModFix/>
          </a:blip>
          <a:stretch>
            <a:fillRect/>
          </a:stretch>
        </p:blipFill>
        <p:spPr>
          <a:xfrm>
            <a:off x="4092575" y="1557275"/>
            <a:ext cx="4951501" cy="3182025"/>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1"/>
          <p:cNvSpPr txBox="1">
            <a:spLocks noGrp="1"/>
          </p:cNvSpPr>
          <p:nvPr>
            <p:ph type="ctrTitle"/>
          </p:nvPr>
        </p:nvSpPr>
        <p:spPr>
          <a:xfrm>
            <a:off x="2257350" y="528898"/>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Conversion Into Dummies</a:t>
            </a:r>
            <a:endParaRPr sz="2800"/>
          </a:p>
        </p:txBody>
      </p:sp>
      <p:sp>
        <p:nvSpPr>
          <p:cNvPr id="190" name="Google Shape;190;p31"/>
          <p:cNvSpPr txBox="1">
            <a:spLocks noGrp="1"/>
          </p:cNvSpPr>
          <p:nvPr>
            <p:ph type="subTitle" idx="1"/>
          </p:nvPr>
        </p:nvSpPr>
        <p:spPr>
          <a:xfrm>
            <a:off x="2611950" y="2695225"/>
            <a:ext cx="4224900" cy="1784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Each Class Converted into Separate Dummies</a:t>
            </a:r>
            <a:endParaRPr/>
          </a:p>
          <a:p>
            <a:pPr marL="457200" lvl="0" indent="-304800" algn="l" rtl="0">
              <a:spcBef>
                <a:spcPts val="0"/>
              </a:spcBef>
              <a:spcAft>
                <a:spcPts val="0"/>
              </a:spcAft>
              <a:buSzPts val="1200"/>
              <a:buChar char="●"/>
            </a:pPr>
            <a:r>
              <a:rPr lang="en"/>
              <a:t>Resulting Dimensions (141707, 534)</a:t>
            </a:r>
            <a:endParaRPr/>
          </a:p>
        </p:txBody>
      </p:sp>
      <p:cxnSp>
        <p:nvCxnSpPr>
          <p:cNvPr id="191" name="Google Shape;191;p31"/>
          <p:cNvCxnSpPr/>
          <p:nvPr/>
        </p:nvCxnSpPr>
        <p:spPr>
          <a:xfrm>
            <a:off x="4569600" y="1494500"/>
            <a:ext cx="4574400" cy="0"/>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192;p31"/>
          <p:cNvCxnSpPr/>
          <p:nvPr/>
        </p:nvCxnSpPr>
        <p:spPr>
          <a:xfrm>
            <a:off x="0" y="3568175"/>
            <a:ext cx="45744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txBox="1">
            <a:spLocks noGrp="1"/>
          </p:cNvSpPr>
          <p:nvPr>
            <p:ph type="ctrTitle"/>
          </p:nvPr>
        </p:nvSpPr>
        <p:spPr>
          <a:xfrm flipH="1">
            <a:off x="2747775" y="2859750"/>
            <a:ext cx="5195700" cy="97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accent6"/>
              </a:buClr>
              <a:buSzPts val="1100"/>
              <a:buFont typeface="Arial"/>
              <a:buNone/>
            </a:pPr>
            <a:endParaRPr sz="2400"/>
          </a:p>
          <a:p>
            <a:pPr marL="0" lvl="0" indent="0" algn="r" rtl="0">
              <a:spcBef>
                <a:spcPts val="0"/>
              </a:spcBef>
              <a:spcAft>
                <a:spcPts val="0"/>
              </a:spcAft>
              <a:buNone/>
            </a:pPr>
            <a:r>
              <a:rPr lang="en" sz="2400"/>
              <a:t>Dimensionality Reduction</a:t>
            </a:r>
            <a:endParaRPr/>
          </a:p>
        </p:txBody>
      </p:sp>
      <p:sp>
        <p:nvSpPr>
          <p:cNvPr id="198" name="Google Shape;198;p32"/>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199" name="Google Shape;199;p32"/>
          <p:cNvCxnSpPr/>
          <p:nvPr/>
        </p:nvCxnSpPr>
        <p:spPr>
          <a:xfrm>
            <a:off x="7578325" y="4028400"/>
            <a:ext cx="15657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p33"/>
          <p:cNvPicPr preferRelativeResize="0"/>
          <p:nvPr/>
        </p:nvPicPr>
        <p:blipFill>
          <a:blip r:embed="rId3">
            <a:alphaModFix/>
          </a:blip>
          <a:stretch>
            <a:fillRect/>
          </a:stretch>
        </p:blipFill>
        <p:spPr>
          <a:xfrm>
            <a:off x="838725" y="408041"/>
            <a:ext cx="7255476" cy="3225778"/>
          </a:xfrm>
          <a:prstGeom prst="rect">
            <a:avLst/>
          </a:prstGeom>
          <a:noFill/>
          <a:ln w="28575" cap="flat" cmpd="sng">
            <a:solidFill>
              <a:schemeClr val="dk2"/>
            </a:solidFill>
            <a:prstDash val="solid"/>
            <a:round/>
            <a:headEnd type="none" w="sm" len="sm"/>
            <a:tailEnd type="none" w="sm" len="sm"/>
          </a:ln>
        </p:spPr>
      </p:pic>
      <p:sp>
        <p:nvSpPr>
          <p:cNvPr id="205" name="Google Shape;205;p33"/>
          <p:cNvSpPr txBox="1">
            <a:spLocks noGrp="1"/>
          </p:cNvSpPr>
          <p:nvPr>
            <p:ph type="ctrTitle" idx="4294967295"/>
          </p:nvPr>
        </p:nvSpPr>
        <p:spPr>
          <a:xfrm flipH="1">
            <a:off x="3080827" y="3849841"/>
            <a:ext cx="2916200" cy="11010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0" dirty="0" smtClean="0"/>
              <a:t>Dimensions Reduced </a:t>
            </a:r>
            <a:br>
              <a:rPr lang="en" sz="1100" b="0" dirty="0" smtClean="0"/>
            </a:br>
            <a:r>
              <a:rPr lang="en" sz="1100" b="0" dirty="0" smtClean="0"/>
              <a:t>From</a:t>
            </a:r>
            <a:r>
              <a:rPr lang="en" sz="1100" b="0" dirty="0"/>
              <a:t>		</a:t>
            </a:r>
            <a:r>
              <a:rPr lang="en" sz="1100" b="0" dirty="0" smtClean="0"/>
              <a:t>To</a:t>
            </a:r>
            <a:endParaRPr sz="1100" b="0" dirty="0"/>
          </a:p>
          <a:p>
            <a:pPr marL="0" lvl="0" indent="0" algn="l" rtl="0">
              <a:spcBef>
                <a:spcPts val="0"/>
              </a:spcBef>
              <a:spcAft>
                <a:spcPts val="0"/>
              </a:spcAft>
              <a:buNone/>
            </a:pPr>
            <a:r>
              <a:rPr lang="en" sz="2400" dirty="0"/>
              <a:t>534 	=&gt; 	15</a:t>
            </a:r>
            <a:endParaRPr sz="2400" dirty="0"/>
          </a:p>
          <a:p>
            <a:pPr marL="0" lvl="0" indent="0" algn="l" rtl="0">
              <a:spcBef>
                <a:spcPts val="0"/>
              </a:spcBef>
              <a:spcAft>
                <a:spcPts val="0"/>
              </a:spcAft>
              <a:buNone/>
            </a:pPr>
            <a:r>
              <a:rPr lang="en" sz="1200" dirty="0"/>
              <a:t>(100%) 		(98%)</a:t>
            </a:r>
            <a:endParaRPr sz="12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05"/>
                                        </p:tgtEl>
                                        <p:attrNameLst>
                                          <p:attrName>style.visibility</p:attrName>
                                        </p:attrNameLst>
                                      </p:cBhvr>
                                      <p:to>
                                        <p:strVal val="visible"/>
                                      </p:to>
                                    </p:set>
                                    <p:anim calcmode="lin" valueType="num">
                                      <p:cBhvr additive="base">
                                        <p:cTn id="7" dur="1000"/>
                                        <p:tgtEl>
                                          <p:spTgt spid="20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graphicFrame>
        <p:nvGraphicFramePr>
          <p:cNvPr id="210" name="Google Shape;210;p34"/>
          <p:cNvGraphicFramePr/>
          <p:nvPr/>
        </p:nvGraphicFramePr>
        <p:xfrm>
          <a:off x="467450" y="1212513"/>
          <a:ext cx="8209100" cy="3535366"/>
        </p:xfrm>
        <a:graphic>
          <a:graphicData uri="http://schemas.openxmlformats.org/drawingml/2006/table">
            <a:tbl>
              <a:tblPr>
                <a:noFill/>
                <a:tableStyleId>{4386452A-BFA5-4640-B2B4-DBE02ECDEDEF}</a:tableStyleId>
              </a:tblPr>
              <a:tblGrid>
                <a:gridCol w="4172175"/>
                <a:gridCol w="4036925"/>
              </a:tblGrid>
              <a:tr h="357225">
                <a:tc>
                  <a:txBody>
                    <a:bodyPr/>
                    <a:lstStyle/>
                    <a:p>
                      <a:pPr marL="0" lvl="0" indent="0" algn="l" rtl="0">
                        <a:lnSpc>
                          <a:spcPct val="115000"/>
                        </a:lnSpc>
                        <a:spcBef>
                          <a:spcPts val="0"/>
                        </a:spcBef>
                        <a:spcAft>
                          <a:spcPts val="0"/>
                        </a:spcAft>
                        <a:buNone/>
                      </a:pPr>
                      <a:r>
                        <a:rPr lang="en" b="1">
                          <a:solidFill>
                            <a:schemeClr val="dk1"/>
                          </a:solidFill>
                        </a:rPr>
                        <a:t>LDA( Linear Discriminant Analysis)</a:t>
                      </a:r>
                      <a:endParaRPr b="1">
                        <a:solidFill>
                          <a:schemeClr val="dk1"/>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b="1">
                          <a:solidFill>
                            <a:schemeClr val="dk1"/>
                          </a:solidFill>
                        </a:rPr>
                        <a:t>PCA(Principal Component Analysis)</a:t>
                      </a:r>
                      <a:endParaRPr b="1">
                        <a:solidFill>
                          <a:schemeClr val="dk1"/>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948275">
                <a:tc>
                  <a:txBody>
                    <a:bodyPr/>
                    <a:lstStyle/>
                    <a:p>
                      <a:pPr marL="0" lvl="0" indent="0" algn="l" rtl="0">
                        <a:lnSpc>
                          <a:spcPct val="115000"/>
                        </a:lnSpc>
                        <a:spcBef>
                          <a:spcPts val="0"/>
                        </a:spcBef>
                        <a:spcAft>
                          <a:spcPts val="0"/>
                        </a:spcAft>
                        <a:buNone/>
                      </a:pPr>
                      <a:r>
                        <a:rPr lang="en">
                          <a:solidFill>
                            <a:schemeClr val="dk1"/>
                          </a:solidFill>
                        </a:rPr>
                        <a:t>1. LDA is a s</a:t>
                      </a:r>
                      <a:r>
                        <a:rPr lang="en" i="1">
                          <a:solidFill>
                            <a:schemeClr val="dk1"/>
                          </a:solidFill>
                        </a:rPr>
                        <a:t>upervised machine learning method </a:t>
                      </a:r>
                      <a:r>
                        <a:rPr lang="en">
                          <a:solidFill>
                            <a:schemeClr val="dk1"/>
                          </a:solidFill>
                        </a:rPr>
                        <a:t>that is used to separate two groups/classes.</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solidFill>
                            <a:schemeClr val="dk1"/>
                          </a:solidFill>
                        </a:rPr>
                        <a:t>1. PCA is an </a:t>
                      </a:r>
                      <a:r>
                        <a:rPr lang="en" i="1">
                          <a:solidFill>
                            <a:schemeClr val="dk1"/>
                          </a:solidFill>
                        </a:rPr>
                        <a:t>unsupervised machine learning method  </a:t>
                      </a:r>
                      <a:r>
                        <a:rPr lang="en">
                          <a:solidFill>
                            <a:schemeClr val="dk1"/>
                          </a:solidFill>
                        </a:rPr>
                        <a:t>that is used for dimensionality reduction.</a:t>
                      </a:r>
                      <a:endParaRPr>
                        <a:solidFill>
                          <a:schemeClr val="dk1"/>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720775">
                <a:tc>
                  <a:txBody>
                    <a:bodyPr/>
                    <a:lstStyle/>
                    <a:p>
                      <a:pPr marL="0" lvl="0" indent="0" algn="l" rtl="0">
                        <a:spcBef>
                          <a:spcPts val="0"/>
                        </a:spcBef>
                        <a:spcAft>
                          <a:spcPts val="0"/>
                        </a:spcAft>
                        <a:buClr>
                          <a:schemeClr val="accent6"/>
                        </a:buClr>
                        <a:buSzPts val="1100"/>
                        <a:buFont typeface="Arial"/>
                        <a:buNone/>
                      </a:pPr>
                      <a:r>
                        <a:rPr lang="en">
                          <a:solidFill>
                            <a:schemeClr val="dk1"/>
                          </a:solidFill>
                        </a:rPr>
                        <a:t>  2.  LDA attempts to find a feature subspace that maximizes class separability (variance)</a:t>
                      </a:r>
                      <a:endParaRPr sz="1600">
                        <a:solidFill>
                          <a:schemeClr val="dk1"/>
                        </a:solidFill>
                      </a:endParaRPr>
                    </a:p>
                    <a:p>
                      <a:pPr marL="0" lvl="0" indent="0" algn="l" rtl="0">
                        <a:lnSpc>
                          <a:spcPct val="115000"/>
                        </a:lnSpc>
                        <a:spcBef>
                          <a:spcPts val="0"/>
                        </a:spcBef>
                        <a:spcAft>
                          <a:spcPts val="0"/>
                        </a:spcAft>
                        <a:buNone/>
                      </a:pPr>
                      <a:endParaRPr sz="1600">
                        <a:solidFill>
                          <a:schemeClr val="dk1"/>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solidFill>
                            <a:schemeClr val="dk1"/>
                          </a:solidFill>
                        </a:rPr>
                        <a:t>2. PCA as a technique that finds the                 directions of maximal variance:</a:t>
                      </a:r>
                      <a:endParaRPr sz="1600">
                        <a:solidFill>
                          <a:schemeClr val="dk1"/>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400800">
                <a:tc>
                  <a:txBody>
                    <a:bodyPr/>
                    <a:lstStyle/>
                    <a:p>
                      <a:pPr marL="0" lvl="0" indent="0" algn="l" rtl="0">
                        <a:lnSpc>
                          <a:spcPct val="115000"/>
                        </a:lnSpc>
                        <a:spcBef>
                          <a:spcPts val="0"/>
                        </a:spcBef>
                        <a:spcAft>
                          <a:spcPts val="0"/>
                        </a:spcAft>
                        <a:buClr>
                          <a:schemeClr val="accent6"/>
                        </a:buClr>
                        <a:buSzPts val="1100"/>
                        <a:buFont typeface="Arial"/>
                        <a:buNone/>
                      </a:pPr>
                      <a:r>
                        <a:rPr lang="en">
                          <a:solidFill>
                            <a:schemeClr val="dk1"/>
                          </a:solidFill>
                        </a:rPr>
                        <a:t>3.   LDA  looks at what type of point/ features subspace gives more discrimination to separate the data.</a:t>
                      </a:r>
                      <a:endParaRPr>
                        <a:solidFill>
                          <a:schemeClr val="dk1"/>
                        </a:solidFill>
                      </a:endParaRPr>
                    </a:p>
                    <a:p>
                      <a:pPr marL="0" lvl="0" indent="0" algn="l" rtl="0">
                        <a:spcBef>
                          <a:spcPts val="0"/>
                        </a:spcBef>
                        <a:spcAft>
                          <a:spcPts val="0"/>
                        </a:spcAft>
                        <a:buNone/>
                      </a:pPr>
                      <a:endParaRPr>
                        <a:solidFill>
                          <a:schemeClr val="dk1"/>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a:solidFill>
                            <a:schemeClr val="dk1"/>
                          </a:solidFill>
                        </a:rPr>
                        <a:t>3. Variables are transformed into a new set of variables which is a combination of attributes from our original dataset in a way that maximum variation is retained.</a:t>
                      </a:r>
                      <a:endParaRPr>
                        <a:solidFill>
                          <a:schemeClr val="dk1"/>
                        </a:solidFill>
                      </a:endParaRPr>
                    </a:p>
                    <a:p>
                      <a:pPr marL="0" lvl="0" indent="0" algn="l" rtl="0">
                        <a:lnSpc>
                          <a:spcPct val="115000"/>
                        </a:lnSpc>
                        <a:spcBef>
                          <a:spcPts val="0"/>
                        </a:spcBef>
                        <a:spcAft>
                          <a:spcPts val="0"/>
                        </a:spcAft>
                        <a:buNone/>
                      </a:pPr>
                      <a:r>
                        <a:rPr lang="en">
                          <a:solidFill>
                            <a:schemeClr val="dk1"/>
                          </a:solidFill>
                        </a:rPr>
                        <a:t>It is not a feature selection technique. </a:t>
                      </a:r>
                      <a:endParaRPr sz="1200" b="1">
                        <a:solidFill>
                          <a:schemeClr val="dk1"/>
                        </a:solidFill>
                      </a:endParaRPr>
                    </a:p>
                  </a:txBody>
                  <a:tcPr marL="91450" marR="91450"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bl>
          </a:graphicData>
        </a:graphic>
      </p:graphicFrame>
      <p:sp>
        <p:nvSpPr>
          <p:cNvPr id="211" name="Google Shape;211;p34"/>
          <p:cNvSpPr txBox="1"/>
          <p:nvPr/>
        </p:nvSpPr>
        <p:spPr>
          <a:xfrm>
            <a:off x="1728000" y="404250"/>
            <a:ext cx="6305700" cy="72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1"/>
                </a:solidFill>
                <a:latin typeface="Exo 2"/>
                <a:ea typeface="Exo 2"/>
                <a:cs typeface="Exo 2"/>
                <a:sym typeface="Exo 2"/>
              </a:rPr>
              <a:t>Difference between two techniques</a:t>
            </a:r>
            <a:endParaRPr sz="2400" b="1">
              <a:solidFill>
                <a:schemeClr val="dk1"/>
              </a:solidFill>
              <a:latin typeface="Exo 2"/>
              <a:ea typeface="Exo 2"/>
              <a:cs typeface="Exo 2"/>
              <a:sym typeface="Exo 2"/>
            </a:endParaRPr>
          </a:p>
        </p:txBody>
      </p:sp>
    </p:spTree>
  </p:cSld>
  <p:clrMapOvr>
    <a:masterClrMapping/>
  </p:clrMapOvr>
</p:sld>
</file>

<file path=ppt/theme/theme1.xml><?xml version="1.0" encoding="utf-8"?>
<a:theme xmlns:a="http://schemas.openxmlformats.org/drawingml/2006/main" name="Tech Newsletter by Slidesgo">
  <a:themeElements>
    <a:clrScheme name="Simple Light">
      <a:dk1>
        <a:srgbClr val="434343"/>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1342</Words>
  <Application>Microsoft Macintosh PowerPoint</Application>
  <PresentationFormat>On-screen Show (16:9)</PresentationFormat>
  <Paragraphs>213</Paragraphs>
  <Slides>28</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Roboto Condensed</vt:lpstr>
      <vt:lpstr>Squada One</vt:lpstr>
      <vt:lpstr>Exo 2</vt:lpstr>
      <vt:lpstr>Fira Sans Extra Condensed Medium</vt:lpstr>
      <vt:lpstr>Georgia</vt:lpstr>
      <vt:lpstr>Roboto Condensed Light</vt:lpstr>
      <vt:lpstr>Tech Newsletter by Slidesgo</vt:lpstr>
      <vt:lpstr>Model Building Phase</vt:lpstr>
      <vt:lpstr>Project Approach</vt:lpstr>
      <vt:lpstr>PowerPoint Presentation</vt:lpstr>
      <vt:lpstr> Data Cleaning Phase </vt:lpstr>
      <vt:lpstr>Feature Selection</vt:lpstr>
      <vt:lpstr>Conversion Into Dummies</vt:lpstr>
      <vt:lpstr> Dimensionality Reduction</vt:lpstr>
      <vt:lpstr>Dimensions Reduced  From  To 534  =&gt;  15 (100%)   (98%)</vt:lpstr>
      <vt:lpstr>PowerPoint Presentation</vt:lpstr>
      <vt:lpstr>Which Technique did we Choose? Why?</vt:lpstr>
      <vt:lpstr>PowerPoint Presentation</vt:lpstr>
      <vt:lpstr>Train and Test Splitting </vt:lpstr>
      <vt:lpstr>PowerPoint Presentation</vt:lpstr>
      <vt:lpstr>Difference between Minmax and Standard </vt:lpstr>
      <vt:lpstr>Sampling Techniques Available</vt:lpstr>
      <vt:lpstr>Sampling Technique We Choose</vt:lpstr>
      <vt:lpstr>Different ML Algorithms </vt:lpstr>
      <vt:lpstr>Accuracies obtained using diff Algorithms</vt:lpstr>
      <vt:lpstr>PowerPoint Presentation</vt:lpstr>
      <vt:lpstr>Meta Algorithms &amp; Neural Networks </vt:lpstr>
      <vt:lpstr>PowerPoint Presentation</vt:lpstr>
      <vt:lpstr>PowerPoint Presentation</vt:lpstr>
      <vt:lpstr>     Cross Validation &amp; Hyperparameter  Tuning </vt:lpstr>
      <vt:lpstr>Cross Validation </vt:lpstr>
      <vt:lpstr>K-Fold Cross Validation </vt:lpstr>
      <vt:lpstr>Hyperparameter Tuning</vt:lpstr>
      <vt:lpstr>We have imported two libraries  RandomisedSearchCV and GridsearchCV from sklearn.model_selection for performing k-fold cross validation and find the best hyperparameters that describe the model from the infinite space and grid. The hyperparameters used in the model are:  RandomisedSearchCV Best parameters found:  n_estimators(no of trees used in the model) -100  max_depth(depth or layers of trees used ) - 7 learning_rate(how quickly the model is adapted to the problem.): 0.05. 2.    Best Score found:  0.9770745552016705.  GridsearchCV  Best parameters found:  n_estimators - 100    max_depth- 8 learning_rate - 0.05  Best Score found:  0.9771519348716857.  </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 Building Phase</dc:title>
  <dc:creator>Ashish</dc:creator>
  <cp:lastModifiedBy>ruchita shanbhag</cp:lastModifiedBy>
  <cp:revision>6</cp:revision>
  <dcterms:modified xsi:type="dcterms:W3CDTF">2020-11-23T05:20:07Z</dcterms:modified>
</cp:coreProperties>
</file>